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75" r:id="rId3"/>
  </p:sldMasterIdLst>
  <p:notesMasterIdLst>
    <p:notesMasterId r:id="rId26"/>
  </p:notesMasterIdLst>
  <p:handoutMasterIdLst>
    <p:handoutMasterId r:id="rId27"/>
  </p:handoutMasterIdLst>
  <p:sldIdLst>
    <p:sldId id="259" r:id="rId4"/>
    <p:sldId id="265" r:id="rId5"/>
    <p:sldId id="256" r:id="rId6"/>
    <p:sldId id="271" r:id="rId7"/>
    <p:sldId id="303" r:id="rId8"/>
    <p:sldId id="275" r:id="rId9"/>
    <p:sldId id="286" r:id="rId10"/>
    <p:sldId id="288" r:id="rId11"/>
    <p:sldId id="287" r:id="rId12"/>
    <p:sldId id="273" r:id="rId13"/>
    <p:sldId id="274" r:id="rId14"/>
    <p:sldId id="295" r:id="rId15"/>
    <p:sldId id="296" r:id="rId16"/>
    <p:sldId id="297" r:id="rId17"/>
    <p:sldId id="298" r:id="rId18"/>
    <p:sldId id="299" r:id="rId19"/>
    <p:sldId id="300" r:id="rId20"/>
    <p:sldId id="301" r:id="rId21"/>
    <p:sldId id="302" r:id="rId22"/>
    <p:sldId id="304" r:id="rId23"/>
    <p:sldId id="294" r:id="rId24"/>
    <p:sldId id="293" r:id="rId25"/>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800080"/>
    <a:srgbClr val="D6E63A"/>
    <a:srgbClr val="F0F0F0"/>
    <a:srgbClr val="9FCF7F"/>
    <a:srgbClr val="C9EF9B"/>
    <a:srgbClr val="CCFFCC"/>
    <a:srgbClr val="ABD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96" autoAdjust="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8329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8330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8330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F7D499-1A29-4DF7-B89C-3946069476E4}" type="slidenum">
              <a:rPr lang="en-GB"/>
              <a:pPr>
                <a:defRPr/>
              </a:pPr>
              <a:t>‹#›</a:t>
            </a:fld>
            <a:endParaRPr lang="en-GB"/>
          </a:p>
        </p:txBody>
      </p:sp>
    </p:spTree>
    <p:extLst>
      <p:ext uri="{BB962C8B-B14F-4D97-AF65-F5344CB8AC3E}">
        <p14:creationId xmlns:p14="http://schemas.microsoft.com/office/powerpoint/2010/main" val="2710384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0342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43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0343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EB9BF7D-3DB9-4232-87D2-06BB660F62E9}" type="slidenum">
              <a:rPr lang="en-GB"/>
              <a:pPr>
                <a:defRPr/>
              </a:pPr>
              <a:t>‹#›</a:t>
            </a:fld>
            <a:endParaRPr lang="en-GB"/>
          </a:p>
        </p:txBody>
      </p:sp>
    </p:spTree>
    <p:extLst>
      <p:ext uri="{BB962C8B-B14F-4D97-AF65-F5344CB8AC3E}">
        <p14:creationId xmlns:p14="http://schemas.microsoft.com/office/powerpoint/2010/main" val="2455992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A767779-38D8-499A-B82F-C4C94AA9439A}" type="slidenum">
              <a:rPr lang="en-GB" altLang="en-US" smtClean="0"/>
              <a:pPr eaLnBrk="1" hangingPunct="1">
                <a:spcBef>
                  <a:spcPct val="0"/>
                </a:spcBef>
              </a:pPr>
              <a:t>1</a:t>
            </a:fld>
            <a:endParaRPr lang="en-GB" altLang="en-US" smtClean="0"/>
          </a:p>
        </p:txBody>
      </p:sp>
      <p:sp>
        <p:nvSpPr>
          <p:cNvPr id="26627" name="Rectangle 2"/>
          <p:cNvSpPr>
            <a:spLocks noGrp="1" noRot="1" noChangeAspect="1" noChangeArrowheads="1" noTextEdit="1"/>
          </p:cNvSpPr>
          <p:nvPr>
            <p:ph type="sldImg"/>
          </p:nvPr>
        </p:nvSpPr>
        <p:spPr>
          <a:xfrm>
            <a:off x="917575" y="744538"/>
            <a:ext cx="4962525" cy="3722687"/>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Two key aims </a:t>
            </a:r>
          </a:p>
          <a:p>
            <a:pPr eaLnBrk="1" hangingPunct="1"/>
            <a:endParaRPr lang="en-US" altLang="en-US" dirty="0" smtClean="0"/>
          </a:p>
          <a:p>
            <a:pPr marL="171450" indent="-171450" eaLnBrk="1" hangingPunct="1">
              <a:buFontTx/>
              <a:buChar char="-"/>
            </a:pPr>
            <a:r>
              <a:rPr lang="en-US" altLang="en-US" dirty="0" smtClean="0"/>
              <a:t>Introduce</a:t>
            </a:r>
            <a:r>
              <a:rPr lang="en-US" altLang="en-US" baseline="0" dirty="0" smtClean="0"/>
              <a:t> the research project and some key findings using the lens of intersectionality</a:t>
            </a:r>
          </a:p>
          <a:p>
            <a:pPr marL="0" indent="0" eaLnBrk="1" hangingPunct="1">
              <a:buFontTx/>
              <a:buNone/>
            </a:pPr>
            <a:endParaRPr lang="en-US" altLang="en-US" baseline="0" dirty="0" smtClean="0"/>
          </a:p>
          <a:p>
            <a:pPr marL="171450" indent="-171450" eaLnBrk="1" hangingPunct="1">
              <a:buFontTx/>
              <a:buChar char="-"/>
            </a:pPr>
            <a:r>
              <a:rPr lang="en-US" altLang="en-US" baseline="0" dirty="0" smtClean="0"/>
              <a:t>Talk briefly about the follow-on impact work we have been doing working in partnership</a:t>
            </a:r>
          </a:p>
          <a:p>
            <a:pPr marL="171450" indent="-171450" eaLnBrk="1" hangingPunct="1">
              <a:buFontTx/>
              <a:buChar char="-"/>
            </a:pPr>
            <a:endParaRPr lang="en-US" altLang="en-US" baseline="0" dirty="0" smtClean="0"/>
          </a:p>
          <a:p>
            <a:pPr marL="0" indent="0" eaLnBrk="1" hangingPunct="1">
              <a:buFontTx/>
              <a:buNone/>
            </a:pPr>
            <a:r>
              <a:rPr lang="en-US" altLang="en-US" baseline="0" dirty="0" smtClean="0"/>
              <a:t>=  To lead into a discussion on the </a:t>
            </a:r>
            <a:r>
              <a:rPr lang="en-GB" sz="1200" b="1" dirty="0" smtClean="0">
                <a:solidFill>
                  <a:schemeClr val="bg1"/>
                </a:solidFill>
              </a:rPr>
              <a:t>Opportunities and Challenges of Collaboration between Research, Policy and Practice</a:t>
            </a:r>
            <a:endParaRPr lang="en-GB" sz="1200" dirty="0">
              <a:solidFill>
                <a:schemeClr val="bg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34F8BA-5406-4742-BC27-3227CBEAC8E3}" type="slidenum">
              <a:rPr lang="en-GB" altLang="en-US" smtClean="0"/>
              <a:pPr eaLnBrk="1" hangingPunct="1">
                <a:spcBef>
                  <a:spcPct val="0"/>
                </a:spcBef>
              </a:pPr>
              <a:t>10</a:t>
            </a:fld>
            <a:endParaRPr lang="en-GB" altLang="en-US" smtClean="0"/>
          </a:p>
        </p:txBody>
      </p:sp>
      <p:sp>
        <p:nvSpPr>
          <p:cNvPr id="36867" name="Rectangle 2"/>
          <p:cNvSpPr>
            <a:spLocks noGrp="1" noRot="1" noChangeAspect="1" noChangeArrowheads="1" noTextEdit="1"/>
          </p:cNvSpPr>
          <p:nvPr>
            <p:ph type="sldImg"/>
          </p:nvPr>
        </p:nvSpPr>
        <p:spPr>
          <a:xfrm>
            <a:off x="917575" y="744538"/>
            <a:ext cx="4962525" cy="3722687"/>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Another similar example which illustrates the tensions between protection</a:t>
            </a:r>
            <a:r>
              <a:rPr lang="en-GB" sz="1200" kern="1200" baseline="0" dirty="0" smtClean="0">
                <a:solidFill>
                  <a:schemeClr val="tx1"/>
                </a:solidFill>
                <a:effectLst/>
                <a:latin typeface="Arial" charset="0"/>
                <a:ea typeface="+mn-ea"/>
                <a:cs typeface="+mn-cs"/>
              </a:rPr>
              <a:t> and participation rights…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is children’s free access to snacks represented the right to choice and a sense of self-determination, ownership and home. However, this </a:t>
            </a:r>
            <a:r>
              <a:rPr lang="en-GB" sz="1200" b="1" kern="1200" dirty="0" smtClean="0">
                <a:solidFill>
                  <a:schemeClr val="tx1"/>
                </a:solidFill>
                <a:effectLst/>
                <a:latin typeface="Arial" charset="0"/>
                <a:ea typeface="+mn-ea"/>
                <a:cs typeface="+mn-cs"/>
              </a:rPr>
              <a:t>could clash </a:t>
            </a:r>
            <a:r>
              <a:rPr lang="en-GB" sz="1200" kern="1200" dirty="0" smtClean="0">
                <a:solidFill>
                  <a:schemeClr val="tx1"/>
                </a:solidFill>
                <a:effectLst/>
                <a:latin typeface="Arial" charset="0"/>
                <a:ea typeface="+mn-ea"/>
                <a:cs typeface="+mn-cs"/>
              </a:rPr>
              <a:t>with an </a:t>
            </a:r>
            <a:r>
              <a:rPr lang="en-GB" sz="1200" b="1" kern="1200" dirty="0" smtClean="0">
                <a:solidFill>
                  <a:schemeClr val="tx1"/>
                </a:solidFill>
                <a:effectLst/>
                <a:latin typeface="Arial" charset="0"/>
                <a:ea typeface="+mn-ea"/>
                <a:cs typeface="+mn-cs"/>
              </a:rPr>
              <a:t>ethics of care and staff felt a responsibility </a:t>
            </a:r>
            <a:r>
              <a:rPr lang="en-GB" sz="1200" kern="1200" dirty="0" smtClean="0">
                <a:solidFill>
                  <a:schemeClr val="tx1"/>
                </a:solidFill>
                <a:effectLst/>
                <a:latin typeface="Arial" charset="0"/>
                <a:ea typeface="+mn-ea"/>
                <a:cs typeface="+mn-cs"/>
              </a:rPr>
              <a:t>at times to strictly control access to snacks in the interest of health, safety and prevention of misuse. </a:t>
            </a:r>
          </a:p>
          <a:p>
            <a:pPr eaLnBrk="1" hangingPunct="1"/>
            <a:endParaRPr lang="en-US" altLang="en-US" dirty="0" smtClean="0"/>
          </a:p>
          <a:p>
            <a:pPr eaLnBrk="1" hangingPunct="1"/>
            <a:r>
              <a:rPr lang="en-GB" sz="1200" kern="1200" dirty="0" smtClean="0">
                <a:solidFill>
                  <a:schemeClr val="tx1"/>
                </a:solidFill>
                <a:effectLst/>
                <a:latin typeface="Arial" charset="0"/>
                <a:ea typeface="+mn-ea"/>
                <a:cs typeface="+mn-cs"/>
              </a:rPr>
              <a:t>Both of these examples show the complexities and difficulties of ‘doing rights’ in practice particularly </a:t>
            </a:r>
            <a:r>
              <a:rPr lang="en-GB" sz="1200" b="1" kern="1200" dirty="0" smtClean="0">
                <a:solidFill>
                  <a:schemeClr val="tx1"/>
                </a:solidFill>
                <a:effectLst/>
                <a:latin typeface="Arial" charset="0"/>
                <a:ea typeface="+mn-ea"/>
                <a:cs typeface="+mn-cs"/>
              </a:rPr>
              <a:t>with</a:t>
            </a:r>
            <a:r>
              <a:rPr lang="en-GB" sz="1200" b="1" kern="1200" baseline="0" dirty="0" smtClean="0">
                <a:solidFill>
                  <a:schemeClr val="tx1"/>
                </a:solidFill>
                <a:effectLst/>
                <a:latin typeface="Arial" charset="0"/>
                <a:ea typeface="+mn-ea"/>
                <a:cs typeface="+mn-cs"/>
              </a:rPr>
              <a:t> a group with multiple intersecting identities coming together</a:t>
            </a:r>
          </a:p>
          <a:p>
            <a:pPr eaLnBrk="1" hangingPunct="1"/>
            <a:endParaRPr lang="en-GB" sz="1200" kern="1200" baseline="0" dirty="0" smtClean="0">
              <a:solidFill>
                <a:schemeClr val="tx1"/>
              </a:solidFill>
              <a:effectLst/>
              <a:latin typeface="Arial" charset="0"/>
              <a:ea typeface="+mn-ea"/>
              <a:cs typeface="+mn-cs"/>
            </a:endParaRPr>
          </a:p>
          <a:p>
            <a:pPr eaLnBrk="1" hangingPunct="1"/>
            <a:r>
              <a:rPr lang="en-GB" sz="1200" kern="1200" baseline="0" dirty="0" smtClean="0">
                <a:solidFill>
                  <a:schemeClr val="tx1"/>
                </a:solidFill>
                <a:effectLst/>
                <a:latin typeface="Arial" charset="0"/>
                <a:ea typeface="+mn-ea"/>
                <a:cs typeface="+mn-cs"/>
              </a:rPr>
              <a:t>- And this shows t</a:t>
            </a:r>
            <a:r>
              <a:rPr lang="en-GB" sz="1200" kern="1200" dirty="0" smtClean="0">
                <a:solidFill>
                  <a:schemeClr val="tx1"/>
                </a:solidFill>
                <a:effectLst/>
                <a:latin typeface="Arial" charset="0"/>
                <a:ea typeface="+mn-ea"/>
                <a:cs typeface="+mn-cs"/>
              </a:rPr>
              <a:t>hat there is a key tension between meeting the often contradictory sets of protection and participation rights </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215A31F-66DF-4076-A478-22BD5589C2B8}" type="slidenum">
              <a:rPr lang="en-GB" altLang="en-US" smtClean="0"/>
              <a:pPr eaLnBrk="1" hangingPunct="1">
                <a:spcBef>
                  <a:spcPct val="0"/>
                </a:spcBef>
              </a:pPr>
              <a:t>11</a:t>
            </a:fld>
            <a:endParaRPr lang="en-GB" altLang="en-US" smtClean="0"/>
          </a:p>
        </p:txBody>
      </p:sp>
      <p:sp>
        <p:nvSpPr>
          <p:cNvPr id="40963" name="Rectangle 2"/>
          <p:cNvSpPr>
            <a:spLocks noGrp="1" noRot="1" noChangeAspect="1" noChangeArrowheads="1" noTextEdit="1"/>
          </p:cNvSpPr>
          <p:nvPr>
            <p:ph type="sldImg"/>
          </p:nvPr>
        </p:nvSpPr>
        <p:spPr>
          <a:xfrm>
            <a:off x="917575" y="744538"/>
            <a:ext cx="4962525" cy="3722687"/>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200" kern="1200" dirty="0" smtClean="0">
                <a:solidFill>
                  <a:schemeClr val="tx1"/>
                </a:solidFill>
                <a:effectLst/>
                <a:latin typeface="Arial" charset="0"/>
                <a:ea typeface="+mn-ea"/>
                <a:cs typeface="+mn-cs"/>
              </a:rPr>
              <a:t>the rights agenda is, arguably, driven by concerns and anxieties regarding children and care</a:t>
            </a:r>
            <a:r>
              <a:rPr lang="en-GB"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as well as by seeking to control risk and making care measurable particularly for children </a:t>
            </a:r>
            <a:r>
              <a:rPr lang="en-GB" sz="1200" b="1" kern="1200" dirty="0" smtClean="0">
                <a:solidFill>
                  <a:schemeClr val="tx1"/>
                </a:solidFill>
                <a:effectLst/>
                <a:latin typeface="Arial" charset="0"/>
                <a:ea typeface="+mn-ea"/>
                <a:cs typeface="+mn-cs"/>
              </a:rPr>
              <a:t>who experience multiple</a:t>
            </a:r>
            <a:r>
              <a:rPr lang="en-GB" sz="1200" b="1" kern="1200" baseline="0" dirty="0" smtClean="0">
                <a:solidFill>
                  <a:schemeClr val="tx1"/>
                </a:solidFill>
                <a:effectLst/>
                <a:latin typeface="Arial" charset="0"/>
                <a:ea typeface="+mn-ea"/>
                <a:cs typeface="+mn-cs"/>
              </a:rPr>
              <a:t> forms of discrimination</a:t>
            </a:r>
          </a:p>
          <a:p>
            <a:pPr eaLnBrk="1" hangingPunct="1"/>
            <a:endParaRPr lang="en-GB" altLang="en-US" sz="1200" kern="1200" baseline="0" dirty="0" smtClean="0">
              <a:solidFill>
                <a:schemeClr val="tx1"/>
              </a:solidFill>
              <a:effectLst/>
              <a:latin typeface="Arial" charset="0"/>
              <a:ea typeface="+mn-ea"/>
              <a:cs typeface="+mn-cs"/>
            </a:endParaRPr>
          </a:p>
          <a:p>
            <a:pPr eaLnBrk="1" hangingPunct="1"/>
            <a:r>
              <a:rPr lang="en-GB" altLang="en-US" sz="1200" kern="1200" baseline="0" dirty="0" smtClean="0">
                <a:solidFill>
                  <a:schemeClr val="tx1"/>
                </a:solidFill>
                <a:effectLst/>
                <a:latin typeface="Arial" charset="0"/>
                <a:ea typeface="+mn-ea"/>
                <a:cs typeface="+mn-cs"/>
              </a:rPr>
              <a:t>Their intersecting identities mean that </a:t>
            </a:r>
            <a:r>
              <a:rPr lang="en-US" sz="1200" kern="1200" dirty="0" smtClean="0">
                <a:solidFill>
                  <a:schemeClr val="tx1"/>
                </a:solidFill>
                <a:effectLst/>
                <a:latin typeface="Arial" charset="0"/>
                <a:ea typeface="+mn-ea"/>
                <a:cs typeface="+mn-cs"/>
              </a:rPr>
              <a:t>practice is often determined by </a:t>
            </a:r>
            <a:r>
              <a:rPr lang="en-US" sz="1200" b="1" kern="1200" dirty="0" smtClean="0">
                <a:solidFill>
                  <a:schemeClr val="tx1"/>
                </a:solidFill>
                <a:effectLst/>
                <a:latin typeface="Arial" charset="0"/>
                <a:ea typeface="+mn-ea"/>
                <a:cs typeface="+mn-cs"/>
              </a:rPr>
              <a:t>risk prevention and a focus on their welfare rights</a:t>
            </a:r>
            <a:r>
              <a:rPr lang="en-US" sz="1200" kern="1200" dirty="0" smtClean="0">
                <a:solidFill>
                  <a:schemeClr val="tx1"/>
                </a:solidFill>
                <a:effectLst/>
                <a:latin typeface="Arial" charset="0"/>
                <a:ea typeface="+mn-ea"/>
                <a:cs typeface="+mn-cs"/>
              </a:rPr>
              <a:t>, but if children’s</a:t>
            </a:r>
            <a:r>
              <a:rPr lang="en-US" sz="1200" kern="1200" baseline="0" dirty="0" smtClean="0">
                <a:solidFill>
                  <a:schemeClr val="tx1"/>
                </a:solidFill>
                <a:effectLst/>
                <a:latin typeface="Arial" charset="0"/>
                <a:ea typeface="+mn-ea"/>
                <a:cs typeface="+mn-cs"/>
              </a:rPr>
              <a:t> protection rights are focused on </a:t>
            </a:r>
            <a:r>
              <a:rPr lang="en-US" sz="1200" kern="1200" dirty="0" smtClean="0">
                <a:solidFill>
                  <a:schemeClr val="tx1"/>
                </a:solidFill>
                <a:effectLst/>
                <a:latin typeface="Arial" charset="0"/>
                <a:ea typeface="+mn-ea"/>
                <a:cs typeface="+mn-cs"/>
              </a:rPr>
              <a:t>too rigidly</a:t>
            </a:r>
            <a:r>
              <a:rPr lang="en-US" sz="1200" kern="1200" baseline="0" dirty="0" smtClean="0">
                <a:solidFill>
                  <a:schemeClr val="tx1"/>
                </a:solidFill>
                <a:effectLst/>
                <a:latin typeface="Arial" charset="0"/>
                <a:ea typeface="+mn-ea"/>
                <a:cs typeface="+mn-cs"/>
              </a:rPr>
              <a:t> then there is not enough room</a:t>
            </a:r>
            <a:r>
              <a:rPr lang="en-US" sz="1200" kern="1200" dirty="0" smtClean="0">
                <a:solidFill>
                  <a:schemeClr val="tx1"/>
                </a:solidFill>
                <a:effectLst/>
                <a:latin typeface="Arial" charset="0"/>
                <a:ea typeface="+mn-ea"/>
                <a:cs typeface="+mn-cs"/>
              </a:rPr>
              <a:t> to accommodate c</a:t>
            </a:r>
            <a:r>
              <a:rPr lang="en-US" sz="1200" b="1" kern="1200" dirty="0" smtClean="0">
                <a:solidFill>
                  <a:schemeClr val="tx1"/>
                </a:solidFill>
                <a:effectLst/>
                <a:latin typeface="Arial" charset="0"/>
                <a:ea typeface="+mn-ea"/>
                <a:cs typeface="+mn-cs"/>
              </a:rPr>
              <a:t>hildren’s agency and their rights to self-determination.</a:t>
            </a:r>
            <a:r>
              <a:rPr lang="en-US" sz="1200" kern="1200" dirty="0" smtClean="0">
                <a:solidFill>
                  <a:schemeClr val="tx1"/>
                </a:solidFill>
                <a:effectLst/>
                <a:latin typeface="Arial" charset="0"/>
                <a:ea typeface="+mn-ea"/>
                <a:cs typeface="+mn-cs"/>
              </a:rPr>
              <a:t> </a:t>
            </a:r>
          </a:p>
          <a:p>
            <a:pPr eaLnBrk="1" hangingPunct="1"/>
            <a:endParaRPr lang="en-US" sz="1200" kern="1200" dirty="0" smtClean="0">
              <a:solidFill>
                <a:schemeClr val="tx1"/>
              </a:solidFill>
              <a:effectLst/>
              <a:latin typeface="Arial" charset="0"/>
              <a:ea typeface="+mn-ea"/>
              <a:cs typeface="+mn-cs"/>
            </a:endParaRPr>
          </a:p>
          <a:p>
            <a:pPr eaLnBrk="1" hangingPunct="1"/>
            <a:r>
              <a:rPr lang="en-US" sz="1200" kern="1200" dirty="0" smtClean="0">
                <a:solidFill>
                  <a:schemeClr val="tx1"/>
                </a:solidFill>
                <a:effectLst/>
                <a:latin typeface="Arial" charset="0"/>
                <a:ea typeface="+mn-ea"/>
                <a:cs typeface="+mn-cs"/>
              </a:rPr>
              <a:t>The risk is that a </a:t>
            </a:r>
            <a:r>
              <a:rPr lang="en-US" sz="1200" b="1" kern="1200" dirty="0" smtClean="0">
                <a:solidFill>
                  <a:schemeClr val="tx1"/>
                </a:solidFill>
                <a:effectLst/>
                <a:latin typeface="Arial" charset="0"/>
                <a:ea typeface="+mn-ea"/>
                <a:cs typeface="+mn-cs"/>
              </a:rPr>
              <a:t>rights agenda can end up dominating social interactions rather than facilitating the building of relationships</a:t>
            </a:r>
            <a:r>
              <a:rPr lang="en-US" sz="1200" kern="1200" dirty="0" smtClean="0">
                <a:solidFill>
                  <a:schemeClr val="tx1"/>
                </a:solidFill>
                <a:effectLst/>
                <a:latin typeface="Arial" charset="0"/>
                <a:ea typeface="+mn-ea"/>
                <a:cs typeface="+mn-cs"/>
              </a:rPr>
              <a:t>.</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smtClean="0">
                <a:effectLst/>
                <a:latin typeface="+mn-lt"/>
                <a:ea typeface="Calibri"/>
                <a:cs typeface="Arial"/>
              </a:rPr>
              <a:t> So after completing the 2 ½ year research project, we got another</a:t>
            </a:r>
            <a:r>
              <a:rPr lang="en-GB" sz="1200" baseline="0" dirty="0" smtClean="0">
                <a:effectLst/>
                <a:latin typeface="+mn-lt"/>
                <a:ea typeface="Calibri"/>
                <a:cs typeface="Arial"/>
              </a:rPr>
              <a:t> one year of funding from the Economic and Social Research council to turn the staff handbook into a training package for the carers of looked after young people. </a:t>
            </a:r>
          </a:p>
          <a:p>
            <a:pPr marL="67950" lvl="1" indent="0">
              <a:spcBef>
                <a:spcPts val="1200"/>
              </a:spcBef>
              <a:buNone/>
            </a:pPr>
            <a:endParaRPr lang="en-GB" sz="1200" b="0" baseline="0" dirty="0" smtClean="0">
              <a:solidFill>
                <a:schemeClr val="tx1"/>
              </a:solidFill>
              <a:effectLst/>
              <a:latin typeface="+mn-lt"/>
              <a:cs typeface="Arial"/>
            </a:endParaRPr>
          </a:p>
          <a:p>
            <a:pPr marL="67950" lvl="1" indent="0">
              <a:spcBef>
                <a:spcPts val="1200"/>
              </a:spcBef>
              <a:buNone/>
            </a:pPr>
            <a:r>
              <a:rPr lang="en-US" b="0" dirty="0" smtClean="0">
                <a:solidFill>
                  <a:srgbClr val="276947"/>
                </a:solidFill>
                <a:latin typeface="Arial"/>
                <a:cs typeface="Arial"/>
              </a:rPr>
              <a:t>This one year project was focused on knowledge exchange partnership working in order to co-produce</a:t>
            </a:r>
            <a:r>
              <a:rPr lang="en-US" b="0" baseline="0" dirty="0" smtClean="0">
                <a:solidFill>
                  <a:srgbClr val="276947"/>
                </a:solidFill>
                <a:latin typeface="Arial"/>
                <a:cs typeface="Arial"/>
              </a:rPr>
              <a:t> the training materials.</a:t>
            </a:r>
          </a:p>
          <a:p>
            <a:pPr marL="67950" lvl="1" indent="0">
              <a:spcBef>
                <a:spcPts val="1200"/>
              </a:spcBef>
              <a:buNone/>
            </a:pPr>
            <a:endParaRPr lang="en-US" b="0" baseline="0" dirty="0" smtClean="0">
              <a:solidFill>
                <a:srgbClr val="276947"/>
              </a:solidFill>
              <a:latin typeface="Arial"/>
              <a:cs typeface="Arial"/>
            </a:endParaRPr>
          </a:p>
          <a:p>
            <a:pPr marL="67950" lvl="1" indent="0">
              <a:spcBef>
                <a:spcPts val="1200"/>
              </a:spcBef>
              <a:buNone/>
            </a:pPr>
            <a:r>
              <a:rPr lang="en-US" dirty="0" smtClean="0"/>
              <a:t>3 ‘practice’ partners:</a:t>
            </a:r>
            <a:r>
              <a:rPr lang="en-US" baseline="0" dirty="0" smtClean="0"/>
              <a:t> Foster Care Associates (core assets), </a:t>
            </a:r>
            <a:r>
              <a:rPr lang="en-GB" sz="1200" kern="1200" dirty="0" err="1" smtClean="0">
                <a:solidFill>
                  <a:schemeClr val="tx1"/>
                </a:solidFill>
                <a:effectLst/>
                <a:latin typeface="+mn-lt"/>
                <a:ea typeface="+mn-ea"/>
                <a:cs typeface="+mn-cs"/>
              </a:rPr>
              <a:t>Aberlour</a:t>
            </a:r>
            <a:r>
              <a:rPr lang="en-GB" sz="1200" kern="1200" dirty="0" smtClean="0">
                <a:solidFill>
                  <a:schemeClr val="tx1"/>
                </a:solidFill>
                <a:effectLst/>
                <a:latin typeface="+mn-lt"/>
                <a:ea typeface="+mn-ea"/>
                <a:cs typeface="+mn-cs"/>
              </a:rPr>
              <a:t> Child Care Trust</a:t>
            </a:r>
            <a:r>
              <a:rPr lang="en-GB" sz="1200" kern="1200" baseline="0" dirty="0" smtClean="0">
                <a:solidFill>
                  <a:schemeClr val="tx1"/>
                </a:solidFill>
                <a:effectLst/>
                <a:latin typeface="+mn-lt"/>
                <a:ea typeface="+mn-ea"/>
                <a:cs typeface="+mn-cs"/>
              </a:rPr>
              <a:t> &amp; </a:t>
            </a:r>
            <a:r>
              <a:rPr lang="en-GB" sz="1200" kern="1200" dirty="0" smtClean="0">
                <a:solidFill>
                  <a:schemeClr val="tx1"/>
                </a:solidFill>
                <a:effectLst/>
                <a:latin typeface="+mn-lt"/>
                <a:ea typeface="+mn-ea"/>
                <a:cs typeface="+mn-cs"/>
              </a:rPr>
              <a:t>Perth and Kinross Council</a:t>
            </a:r>
            <a:endParaRPr lang="en-US" baseline="0" dirty="0" smtClean="0"/>
          </a:p>
          <a:p>
            <a:pPr marL="67950" lvl="1" indent="0">
              <a:spcBef>
                <a:spcPts val="1200"/>
              </a:spcBef>
              <a:buNone/>
            </a:pPr>
            <a:endParaRPr lang="en-US" baseline="0" dirty="0" smtClean="0"/>
          </a:p>
          <a:p>
            <a:pPr marL="67950" lvl="1" indent="0">
              <a:spcBef>
                <a:spcPts val="1200"/>
              </a:spcBef>
              <a:buNone/>
            </a:pPr>
            <a:r>
              <a:rPr lang="en-US" dirty="0" smtClean="0"/>
              <a:t>Also in </a:t>
            </a:r>
            <a:r>
              <a:rPr lang="en-US" dirty="0" err="1" smtClean="0"/>
              <a:t>consulatation</a:t>
            </a:r>
            <a:r>
              <a:rPr lang="en-US" baseline="0" dirty="0" smtClean="0"/>
              <a:t> with </a:t>
            </a:r>
            <a:r>
              <a:rPr lang="en-US" dirty="0" smtClean="0"/>
              <a:t>CELCIS - </a:t>
            </a:r>
            <a:r>
              <a:rPr lang="en-GB" sz="1200" kern="1200" dirty="0" smtClean="0">
                <a:solidFill>
                  <a:schemeClr val="tx1"/>
                </a:solidFill>
                <a:effectLst/>
                <a:latin typeface="+mn-lt"/>
                <a:ea typeface="+mn-ea"/>
                <a:cs typeface="+mn-cs"/>
              </a:rPr>
              <a:t>Centre for Excellence in Looked After Children in Scotland </a:t>
            </a:r>
          </a:p>
          <a:p>
            <a:pPr marL="67950" lvl="1" indent="0">
              <a:spcBef>
                <a:spcPts val="1200"/>
              </a:spcBef>
              <a:buNone/>
            </a:pPr>
            <a:endParaRPr lang="en-GB" sz="1200" kern="1200" dirty="0" smtClean="0">
              <a:solidFill>
                <a:schemeClr val="tx1"/>
              </a:solidFill>
              <a:effectLst/>
              <a:latin typeface="+mn-lt"/>
              <a:ea typeface="+mn-ea"/>
              <a:cs typeface="+mn-cs"/>
            </a:endParaRPr>
          </a:p>
          <a:p>
            <a:pPr marL="67950" lvl="1" indent="0">
              <a:spcBef>
                <a:spcPts val="1200"/>
              </a:spcBef>
              <a:buNone/>
            </a:pPr>
            <a:r>
              <a:rPr lang="en-GB" sz="1200" kern="1200" dirty="0" smtClean="0">
                <a:solidFill>
                  <a:schemeClr val="tx1"/>
                </a:solidFill>
                <a:effectLst/>
                <a:latin typeface="+mn-lt"/>
                <a:ea typeface="+mn-ea"/>
                <a:cs typeface="+mn-cs"/>
              </a:rPr>
              <a:t>Institute for Research and Innovation in Social Services (IRISS) – who developed the website</a:t>
            </a:r>
            <a:endParaRPr lang="en-US" dirty="0" smtClean="0"/>
          </a:p>
          <a:p>
            <a:pPr>
              <a:lnSpc>
                <a:spcPct val="115000"/>
              </a:lnSpc>
              <a:spcAft>
                <a:spcPts val="1000"/>
              </a:spcAft>
            </a:pPr>
            <a:endParaRPr lang="en-GB" sz="1600" dirty="0" smtClean="0">
              <a:effectLst/>
              <a:latin typeface="+mn-lt"/>
              <a:ea typeface="Calibri"/>
              <a:cs typeface="Arial"/>
            </a:endParaRPr>
          </a:p>
        </p:txBody>
      </p:sp>
      <p:sp>
        <p:nvSpPr>
          <p:cNvPr id="4" name="Slide Number Placeholder 3"/>
          <p:cNvSpPr>
            <a:spLocks noGrp="1"/>
          </p:cNvSpPr>
          <p:nvPr>
            <p:ph type="sldNum" sz="quarter" idx="10"/>
          </p:nvPr>
        </p:nvSpPr>
        <p:spPr/>
        <p:txBody>
          <a:bodyPr/>
          <a:lstStyle/>
          <a:p>
            <a:fld id="{C8BC3A0B-6908-2D4F-BF2A-7519100F88B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04821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8000" lvl="2" indent="0">
              <a:spcBef>
                <a:spcPts val="1200"/>
              </a:spcBef>
              <a:buFont typeface="Wingdings" panose="05000000000000000000" pitchFamily="2" charset="2"/>
              <a:buNone/>
            </a:pPr>
            <a:r>
              <a:rPr lang="en-US" sz="1200" dirty="0" smtClean="0"/>
              <a:t>We worked</a:t>
            </a:r>
            <a:r>
              <a:rPr lang="en-US" sz="1200" baseline="0" dirty="0" smtClean="0"/>
              <a:t> together as a partnership to develop the training resources, then to pilot them and then to roll out the training as much as possible throughout Scotland.</a:t>
            </a:r>
          </a:p>
          <a:p>
            <a:pPr marL="0" indent="0">
              <a:buFont typeface="Arial" panose="020B0604020202020204" pitchFamily="34" charset="0"/>
              <a:buNone/>
            </a:pPr>
            <a:endParaRPr lang="en-US" sz="1200" dirty="0" smtClean="0"/>
          </a:p>
          <a:p>
            <a:pPr marL="0" indent="0">
              <a:buFont typeface="Arial" panose="020B0604020202020204" pitchFamily="34" charset="0"/>
              <a:buNone/>
            </a:pPr>
            <a:r>
              <a:rPr lang="en-US" sz="1200" dirty="0" smtClean="0"/>
              <a:t>We did this with a Steering group with representatives from all the partners and held regular meetings throughout the year to design each</a:t>
            </a:r>
            <a:r>
              <a:rPr lang="en-US" sz="1200" baseline="0" dirty="0" smtClean="0"/>
              <a:t> stage of the project</a:t>
            </a:r>
          </a:p>
          <a:p>
            <a:pPr marL="0" indent="0">
              <a:buFont typeface="Arial" panose="020B0604020202020204" pitchFamily="34" charset="0"/>
              <a:buNone/>
            </a:pPr>
            <a:endParaRPr lang="en-US" sz="1200" dirty="0" smtClean="0"/>
          </a:p>
          <a:p>
            <a:pPr marL="171450" indent="-171450">
              <a:buFont typeface="Arial" panose="020B0604020202020204" pitchFamily="34" charset="0"/>
              <a:buChar char="•"/>
            </a:pPr>
            <a:r>
              <a:rPr lang="en-US" sz="1200" dirty="0" smtClean="0"/>
              <a:t>We set up Working groups with a mixture</a:t>
            </a:r>
            <a:r>
              <a:rPr lang="en-US" sz="1200" baseline="0" dirty="0" smtClean="0"/>
              <a:t> of </a:t>
            </a:r>
            <a:r>
              <a:rPr lang="en-US" sz="1200" dirty="0" smtClean="0"/>
              <a:t>2-3</a:t>
            </a:r>
            <a:r>
              <a:rPr lang="en-US" sz="1200" baseline="0" dirty="0" smtClean="0"/>
              <a:t> </a:t>
            </a:r>
            <a:r>
              <a:rPr lang="en-US" sz="1200" baseline="0" dirty="0" err="1" smtClean="0"/>
              <a:t>carers</a:t>
            </a:r>
            <a:r>
              <a:rPr lang="en-US" sz="1200" baseline="0" dirty="0" smtClean="0"/>
              <a:t>, managers and supervisors from each organization – so it was a dialogue between academics and practitioners working together with the aim…</a:t>
            </a:r>
          </a:p>
          <a:p>
            <a:pPr marL="171450" indent="-171450">
              <a:buFont typeface="Arial" panose="020B0604020202020204" pitchFamily="34" charset="0"/>
              <a:buChar char="•"/>
            </a:pPr>
            <a:endParaRPr lang="en-US" sz="120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Aim to develop a variety of training resources: which would cater for different learning styles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Lots of time during these</a:t>
            </a:r>
            <a:r>
              <a:rPr lang="en-US" sz="1200" baseline="0" dirty="0" smtClean="0"/>
              <a:t> sessions to collect </a:t>
            </a:r>
            <a:r>
              <a:rPr lang="en-US" sz="1200" dirty="0" smtClean="0"/>
              <a:t>feedback and suggestions on the</a:t>
            </a:r>
            <a:r>
              <a:rPr lang="en-US" sz="1200" baseline="0" dirty="0" smtClean="0"/>
              <a:t> process of partnership working as we are also writing about the process of co-producing these materials  (evaluation)</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All the resources are available for free at…. And we have copies of this leaflet with us which details each of the resources which I will now go through in turn…</a:t>
            </a:r>
            <a:endParaRPr lang="en-US" sz="1200" dirty="0" smtClean="0"/>
          </a:p>
        </p:txBody>
      </p:sp>
      <p:sp>
        <p:nvSpPr>
          <p:cNvPr id="4" name="Slide Number Placeholder 3"/>
          <p:cNvSpPr>
            <a:spLocks noGrp="1"/>
          </p:cNvSpPr>
          <p:nvPr>
            <p:ph type="sldNum" sz="quarter" idx="10"/>
          </p:nvPr>
        </p:nvSpPr>
        <p:spPr/>
        <p:txBody>
          <a:bodyPr/>
          <a:lstStyle/>
          <a:p>
            <a:fld id="{C8BC3A0B-6908-2D4F-BF2A-7519100F88B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0158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a:t>
            </a:r>
            <a:r>
              <a:rPr lang="en-GB" sz="1200" i="1" kern="1200" dirty="0" smtClean="0">
                <a:solidFill>
                  <a:schemeClr val="tx1"/>
                </a:solidFill>
                <a:effectLst/>
                <a:latin typeface="+mn-lt"/>
                <a:ea typeface="+mn-ea"/>
                <a:cs typeface="+mn-cs"/>
              </a:rPr>
              <a:t> Interactive Introduction</a:t>
            </a:r>
            <a:r>
              <a:rPr lang="en-GB" sz="1200" kern="1200" dirty="0" smtClean="0">
                <a:solidFill>
                  <a:schemeClr val="tx1"/>
                </a:solidFill>
                <a:effectLst/>
                <a:latin typeface="+mn-lt"/>
                <a:ea typeface="+mn-ea"/>
                <a:cs typeface="+mn-cs"/>
              </a:rPr>
              <a:t> to </a:t>
            </a:r>
            <a:r>
              <a:rPr lang="en-GB" sz="1200" i="1" kern="1200" dirty="0" smtClean="0">
                <a:solidFill>
                  <a:schemeClr val="tx1"/>
                </a:solidFill>
                <a:effectLst/>
                <a:latin typeface="+mn-lt"/>
                <a:ea typeface="+mn-ea"/>
                <a:cs typeface="+mn-cs"/>
              </a:rPr>
              <a:t>Food for Thought</a:t>
            </a:r>
            <a:r>
              <a:rPr lang="en-GB" sz="1200" kern="1200" dirty="0" smtClean="0">
                <a:solidFill>
                  <a:schemeClr val="tx1"/>
                </a:solidFill>
                <a:effectLst/>
                <a:latin typeface="+mn-lt"/>
                <a:ea typeface="+mn-ea"/>
                <a:cs typeface="+mn-cs"/>
              </a:rPr>
              <a:t>  is a short online guide which introduces the user to some of the key concepts relating to </a:t>
            </a:r>
            <a:r>
              <a:rPr lang="en-GB" sz="1200" i="1" kern="1200" dirty="0" smtClean="0">
                <a:solidFill>
                  <a:schemeClr val="tx1"/>
                </a:solidFill>
                <a:effectLst/>
                <a:latin typeface="+mn-lt"/>
                <a:ea typeface="+mn-ea"/>
                <a:cs typeface="+mn-cs"/>
              </a:rPr>
              <a:t>Food for Thought</a:t>
            </a:r>
            <a:r>
              <a:rPr lang="en-GB" sz="1200"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aims to raise awareness of the symbolic use of food and how this relates to care. Users are asked to reflect on their own experiences and relate these to some of the key findings of our research. So, questions</a:t>
            </a:r>
            <a:r>
              <a:rPr lang="en-GB" sz="1200" kern="1200" baseline="0" dirty="0" smtClean="0">
                <a:solidFill>
                  <a:schemeClr val="tx1"/>
                </a:solidFill>
                <a:effectLst/>
                <a:latin typeface="+mn-lt"/>
                <a:ea typeface="+mn-ea"/>
                <a:cs typeface="+mn-cs"/>
              </a:rPr>
              <a:t> are posed to invite individual reflection on particular food practices and the person using the tool can write in their responses. Then they get a response which includes some of the most interesting findings from our research. </a:t>
            </a: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tool provides a good introduction for those who might then go</a:t>
            </a:r>
            <a:r>
              <a:rPr lang="en-GB" sz="1200" kern="1200" baseline="0" dirty="0" smtClean="0">
                <a:solidFill>
                  <a:schemeClr val="tx1"/>
                </a:solidFill>
                <a:effectLst/>
                <a:latin typeface="+mn-lt"/>
                <a:ea typeface="+mn-ea"/>
                <a:cs typeface="+mn-cs"/>
              </a:rPr>
              <a:t> on to attend a training workshop or for those </a:t>
            </a:r>
            <a:r>
              <a:rPr lang="en-US" dirty="0" smtClean="0"/>
              <a:t>who would like a refresher in the future, to remind them of some of the key</a:t>
            </a:r>
            <a:r>
              <a:rPr lang="en-US" baseline="0" dirty="0" smtClean="0"/>
              <a:t> issues surrounding the symbolic meanings of food</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C8BC3A0B-6908-2D4F-BF2A-7519100F88B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49082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smtClean="0"/>
              <a:t>We</a:t>
            </a:r>
            <a:r>
              <a:rPr lang="en-US" baseline="0" dirty="0" smtClean="0"/>
              <a:t> run one full day or two half day Reflective Workshops which aim to raise awareness of the symbolic meanings of food practices (that I have just talked to you about). A key benefit of this is that residential workers or foster </a:t>
            </a:r>
            <a:r>
              <a:rPr lang="en-US" baseline="0" dirty="0" err="1" smtClean="0"/>
              <a:t>carers</a:t>
            </a:r>
            <a:r>
              <a:rPr lang="en-US" baseline="0" dirty="0" smtClean="0"/>
              <a:t> come together to share their experiences and learn from each other.</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The Facilitators’ pack contains all the materials needed to run a Reflective Workshop – including the one day and two half day </a:t>
            </a:r>
            <a:r>
              <a:rPr lang="en-US" baseline="0" dirty="0" err="1" smtClean="0"/>
              <a:t>programmes</a:t>
            </a:r>
            <a:r>
              <a:rPr lang="en-US" baseline="0" dirty="0" smtClean="0"/>
              <a:t>, an overview of the research, practical guidance to running the workshops, all the </a:t>
            </a:r>
            <a:r>
              <a:rPr lang="en-US" baseline="0" dirty="0" err="1" smtClean="0"/>
              <a:t>powerpt</a:t>
            </a:r>
            <a:r>
              <a:rPr lang="en-US" baseline="0" dirty="0" smtClean="0"/>
              <a:t> slides and workshop activities for small group working, and all the necessary handouts and case studies. </a:t>
            </a:r>
          </a:p>
          <a:p>
            <a:pPr marL="0" lv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8BC3A0B-6908-2D4F-BF2A-7519100F88B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49082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smtClean="0">
                <a:solidFill>
                  <a:schemeClr val="tx1"/>
                </a:solidFill>
                <a:effectLst/>
                <a:latin typeface="+mn-lt"/>
                <a:ea typeface="+mn-ea"/>
                <a:cs typeface="+mn-cs"/>
              </a:rPr>
              <a:t>The </a:t>
            </a:r>
            <a:r>
              <a:rPr lang="en-GB" sz="1100" i="1" kern="1200" dirty="0" smtClean="0">
                <a:solidFill>
                  <a:schemeClr val="tx1"/>
                </a:solidFill>
                <a:effectLst/>
                <a:latin typeface="+mn-lt"/>
                <a:ea typeface="+mn-ea"/>
                <a:cs typeface="+mn-cs"/>
              </a:rPr>
              <a:t>Reflective Tool</a:t>
            </a:r>
            <a:r>
              <a:rPr lang="en-GB" sz="1100" kern="1200" dirty="0" smtClean="0">
                <a:solidFill>
                  <a:schemeClr val="tx1"/>
                </a:solidFill>
                <a:effectLst/>
                <a:latin typeface="+mn-lt"/>
                <a:ea typeface="+mn-ea"/>
                <a:cs typeface="+mn-cs"/>
              </a:rPr>
              <a:t> is intended to be used by individual carers or residential workers after they have attended the W</a:t>
            </a:r>
            <a:r>
              <a:rPr lang="en-GB" sz="1100" i="1" kern="1200" dirty="0" smtClean="0">
                <a:solidFill>
                  <a:schemeClr val="tx1"/>
                </a:solidFill>
                <a:effectLst/>
                <a:latin typeface="+mn-lt"/>
                <a:ea typeface="+mn-ea"/>
                <a:cs typeface="+mn-cs"/>
              </a:rPr>
              <a:t>orkshop</a:t>
            </a:r>
            <a:r>
              <a:rPr lang="en-GB" sz="1100" kern="1200" dirty="0" smtClean="0">
                <a:solidFill>
                  <a:schemeClr val="tx1"/>
                </a:solidFill>
                <a:effectLst/>
                <a:latin typeface="+mn-lt"/>
                <a:ea typeface="+mn-ea"/>
                <a:cs typeface="+mn-cs"/>
              </a:rPr>
              <a:t> or completed the </a:t>
            </a:r>
            <a:r>
              <a:rPr lang="en-GB" sz="1100" i="1" kern="1200" dirty="0" smtClean="0">
                <a:solidFill>
                  <a:schemeClr val="tx1"/>
                </a:solidFill>
                <a:effectLst/>
                <a:latin typeface="+mn-lt"/>
                <a:ea typeface="+mn-ea"/>
                <a:cs typeface="+mn-cs"/>
              </a:rPr>
              <a:t>Interactive Introduction.</a:t>
            </a:r>
          </a:p>
          <a:p>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The </a:t>
            </a:r>
            <a:r>
              <a:rPr lang="en-GB" sz="1100" i="1" kern="1200" dirty="0" smtClean="0">
                <a:solidFill>
                  <a:schemeClr val="tx1"/>
                </a:solidFill>
                <a:effectLst/>
                <a:latin typeface="+mn-lt"/>
                <a:ea typeface="+mn-ea"/>
                <a:cs typeface="+mn-cs"/>
              </a:rPr>
              <a:t>Reflective Tool</a:t>
            </a:r>
            <a:r>
              <a:rPr lang="en-GB" sz="1100" kern="1200" dirty="0" smtClean="0">
                <a:solidFill>
                  <a:schemeClr val="tx1"/>
                </a:solidFill>
                <a:effectLst/>
                <a:latin typeface="+mn-lt"/>
                <a:ea typeface="+mn-ea"/>
                <a:cs typeface="+mn-cs"/>
              </a:rPr>
              <a:t> guides users through a series of questions and prompts to create a ‘snap shot’ of their personal food-related interactions with </a:t>
            </a:r>
            <a:r>
              <a:rPr lang="en-GB" sz="1100" b="1" kern="1200" dirty="0" smtClean="0">
                <a:solidFill>
                  <a:schemeClr val="tx1"/>
                </a:solidFill>
                <a:effectLst/>
                <a:latin typeface="+mn-lt"/>
                <a:ea typeface="+mn-ea"/>
                <a:cs typeface="+mn-cs"/>
              </a:rPr>
              <a:t>individual</a:t>
            </a:r>
            <a:r>
              <a:rPr lang="en-GB" sz="1100" kern="1200" dirty="0" smtClean="0">
                <a:solidFill>
                  <a:schemeClr val="tx1"/>
                </a:solidFill>
                <a:effectLst/>
                <a:latin typeface="+mn-lt"/>
                <a:ea typeface="+mn-ea"/>
                <a:cs typeface="+mn-cs"/>
              </a:rPr>
              <a:t> children in their care. It is intended that through such reflection, carers working in any context will be more able to articulate issues and understand the significance of their own, as well as the young person’s behaviours, values, expectations and so on.</a:t>
            </a:r>
          </a:p>
          <a:p>
            <a:r>
              <a:rPr lang="en-GB" sz="1100" kern="1200" dirty="0" smtClean="0">
                <a:solidFill>
                  <a:schemeClr val="tx1"/>
                </a:solidFill>
                <a:effectLst/>
                <a:latin typeface="+mn-lt"/>
                <a:ea typeface="+mn-ea"/>
                <a:cs typeface="+mn-cs"/>
              </a:rPr>
              <a:t> </a:t>
            </a:r>
          </a:p>
          <a:p>
            <a:r>
              <a:rPr lang="en-GB" sz="1100" kern="1200" dirty="0" smtClean="0">
                <a:solidFill>
                  <a:schemeClr val="tx1"/>
                </a:solidFill>
                <a:effectLst/>
                <a:latin typeface="+mn-lt"/>
                <a:ea typeface="+mn-ea"/>
                <a:cs typeface="+mn-cs"/>
              </a:rPr>
              <a:t>It is a way to record thoughts and issues about individual children so that </a:t>
            </a:r>
            <a:r>
              <a:rPr lang="en-GB" sz="1100" b="1" kern="1200" dirty="0" smtClean="0">
                <a:solidFill>
                  <a:schemeClr val="tx1"/>
                </a:solidFill>
                <a:effectLst/>
                <a:latin typeface="+mn-lt"/>
                <a:ea typeface="+mn-ea"/>
                <a:cs typeface="+mn-cs"/>
              </a:rPr>
              <a:t>progress over time </a:t>
            </a:r>
            <a:r>
              <a:rPr lang="en-GB" sz="1100" kern="1200" dirty="0" smtClean="0">
                <a:solidFill>
                  <a:schemeClr val="tx1"/>
                </a:solidFill>
                <a:effectLst/>
                <a:latin typeface="+mn-lt"/>
                <a:ea typeface="+mn-ea"/>
                <a:cs typeface="+mn-cs"/>
              </a:rPr>
              <a:t>can be seen more easily or discussions with supervisors or support workers can be focussed on specific topics of immediate relevance. </a:t>
            </a:r>
          </a:p>
          <a:p>
            <a:endParaRPr lang="en-GB" sz="1100" kern="120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In addition, the </a:t>
            </a:r>
            <a:r>
              <a:rPr lang="en-GB" sz="1100" i="1" kern="1200" dirty="0" smtClean="0">
                <a:solidFill>
                  <a:schemeClr val="tx1"/>
                </a:solidFill>
                <a:effectLst/>
                <a:latin typeface="+mn-lt"/>
                <a:ea typeface="+mn-ea"/>
                <a:cs typeface="+mn-cs"/>
              </a:rPr>
              <a:t>Reflective Tool</a:t>
            </a:r>
            <a:r>
              <a:rPr lang="en-GB" sz="1100" kern="1200" dirty="0" smtClean="0">
                <a:solidFill>
                  <a:schemeClr val="tx1"/>
                </a:solidFill>
                <a:effectLst/>
                <a:latin typeface="+mn-lt"/>
                <a:ea typeface="+mn-ea"/>
                <a:cs typeface="+mn-cs"/>
              </a:rPr>
              <a:t> can also be used to encourage reflection prior to foster care support meetings, group supervision discussions or staff meetings. So it can be used</a:t>
            </a:r>
            <a:r>
              <a:rPr lang="en-GB" sz="1100" kern="1200" baseline="0" dirty="0" smtClean="0">
                <a:solidFill>
                  <a:schemeClr val="tx1"/>
                </a:solidFill>
                <a:effectLst/>
                <a:latin typeface="+mn-lt"/>
                <a:ea typeface="+mn-ea"/>
                <a:cs typeface="+mn-cs"/>
              </a:rPr>
              <a:t> </a:t>
            </a:r>
            <a:r>
              <a:rPr lang="en-US" sz="1100" dirty="0" smtClean="0"/>
              <a:t>as a springboard into discussion with peers/colleagues</a:t>
            </a:r>
          </a:p>
          <a:p>
            <a:endParaRPr lang="en-GB"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BC3A0B-6908-2D4F-BF2A-7519100F88B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49082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kern="1200" dirty="0" smtClean="0">
                <a:solidFill>
                  <a:schemeClr val="tx1"/>
                </a:solidFill>
                <a:effectLst/>
                <a:latin typeface="+mn-lt"/>
                <a:ea typeface="+mn-ea"/>
                <a:cs typeface="+mn-cs"/>
              </a:rPr>
              <a:t>Whilst the </a:t>
            </a:r>
            <a:r>
              <a:rPr lang="en-GB" sz="1100" i="1" kern="1200" dirty="0" smtClean="0">
                <a:solidFill>
                  <a:schemeClr val="tx1"/>
                </a:solidFill>
                <a:effectLst/>
                <a:latin typeface="+mn-lt"/>
                <a:ea typeface="+mn-ea"/>
                <a:cs typeface="+mn-cs"/>
              </a:rPr>
              <a:t>Reflective Workshops</a:t>
            </a:r>
            <a:r>
              <a:rPr lang="en-GB" sz="1100" kern="1200" dirty="0" smtClean="0">
                <a:solidFill>
                  <a:schemeClr val="tx1"/>
                </a:solidFill>
                <a:effectLst/>
                <a:latin typeface="+mn-lt"/>
                <a:ea typeface="+mn-ea"/>
                <a:cs typeface="+mn-cs"/>
              </a:rPr>
              <a:t> primarily concentrate on raising awareness and engaging in introductory discussion about the role of food in care, carers and residential workers may need opportunities to discuss these issues in relation to the situations they are facing on a day-to-day basis. So we</a:t>
            </a:r>
            <a:r>
              <a:rPr lang="en-GB" sz="1100" kern="1200" baseline="0" dirty="0" smtClean="0">
                <a:solidFill>
                  <a:schemeClr val="tx1"/>
                </a:solidFill>
                <a:effectLst/>
                <a:latin typeface="+mn-lt"/>
                <a:ea typeface="+mn-ea"/>
                <a:cs typeface="+mn-cs"/>
              </a:rPr>
              <a:t> suggest that </a:t>
            </a:r>
            <a:r>
              <a:rPr lang="en-GB" sz="1100" kern="1200" dirty="0" smtClean="0">
                <a:solidFill>
                  <a:schemeClr val="tx1"/>
                </a:solidFill>
                <a:effectLst/>
                <a:latin typeface="+mn-lt"/>
                <a:ea typeface="+mn-ea"/>
                <a:cs typeface="+mn-cs"/>
              </a:rPr>
              <a:t>Peer Support</a:t>
            </a:r>
            <a:r>
              <a:rPr lang="en-GB" sz="1100" i="1" kern="1200" dirty="0" smtClean="0">
                <a:solidFill>
                  <a:schemeClr val="tx1"/>
                </a:solidFill>
                <a:effectLst/>
                <a:latin typeface="+mn-lt"/>
                <a:ea typeface="+mn-ea"/>
                <a:cs typeface="+mn-cs"/>
              </a:rPr>
              <a:t> </a:t>
            </a:r>
            <a:r>
              <a:rPr lang="en-GB" sz="1100" i="0" kern="1200" dirty="0" smtClean="0">
                <a:solidFill>
                  <a:schemeClr val="tx1"/>
                </a:solidFill>
                <a:effectLst/>
                <a:latin typeface="+mn-lt"/>
                <a:ea typeface="+mn-ea"/>
                <a:cs typeface="+mn-cs"/>
              </a:rPr>
              <a:t>group</a:t>
            </a:r>
            <a:r>
              <a:rPr lang="en-GB" sz="1100" i="0" kern="1200" baseline="0" dirty="0" smtClean="0">
                <a:solidFill>
                  <a:schemeClr val="tx1"/>
                </a:solidFill>
                <a:effectLst/>
                <a:latin typeface="+mn-lt"/>
                <a:ea typeface="+mn-ea"/>
                <a:cs typeface="+mn-cs"/>
              </a:rPr>
              <a:t> sessions </a:t>
            </a:r>
            <a:r>
              <a:rPr lang="en-GB" sz="1100" kern="1200" dirty="0" smtClean="0">
                <a:solidFill>
                  <a:schemeClr val="tx1"/>
                </a:solidFill>
                <a:effectLst/>
                <a:latin typeface="+mn-lt"/>
                <a:ea typeface="+mn-ea"/>
                <a:cs typeface="+mn-cs"/>
              </a:rPr>
              <a:t>will provide an opportunity for carers</a:t>
            </a:r>
            <a:r>
              <a:rPr lang="en-GB" sz="1100" kern="1200" baseline="0" dirty="0" smtClean="0">
                <a:solidFill>
                  <a:schemeClr val="tx1"/>
                </a:solidFill>
                <a:effectLst/>
                <a:latin typeface="+mn-lt"/>
                <a:ea typeface="+mn-ea"/>
                <a:cs typeface="+mn-cs"/>
              </a:rPr>
              <a:t> </a:t>
            </a:r>
            <a:r>
              <a:rPr lang="en-GB" sz="1100" kern="1200" dirty="0" smtClean="0">
                <a:solidFill>
                  <a:schemeClr val="tx1"/>
                </a:solidFill>
                <a:effectLst/>
                <a:latin typeface="+mn-lt"/>
                <a:ea typeface="+mn-ea"/>
                <a:cs typeface="+mn-cs"/>
              </a:rPr>
              <a:t>to talk in more detail about possible solutions and strategies to help individual children/young people.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kern="1200" dirty="0" smtClean="0">
                <a:solidFill>
                  <a:schemeClr val="tx1"/>
                </a:solidFill>
                <a:effectLst/>
                <a:latin typeface="+mn-lt"/>
                <a:ea typeface="+mn-ea"/>
                <a:cs typeface="+mn-cs"/>
              </a:rPr>
              <a:t>Peer support groups which focus on food practices provide opportunities to share experiences or concerns about food and to learn with and from others in similar situations. So, Peer Support sessions</a:t>
            </a:r>
            <a:r>
              <a:rPr lang="en-GB" sz="1100" kern="1200" baseline="0" dirty="0" smtClean="0">
                <a:solidFill>
                  <a:schemeClr val="tx1"/>
                </a:solidFill>
                <a:effectLst/>
                <a:latin typeface="+mn-lt"/>
                <a:ea typeface="+mn-ea"/>
                <a:cs typeface="+mn-cs"/>
              </a:rPr>
              <a:t> </a:t>
            </a:r>
            <a:r>
              <a:rPr lang="en-GB" sz="1100" kern="1200" dirty="0" smtClean="0">
                <a:solidFill>
                  <a:schemeClr val="tx1"/>
                </a:solidFill>
                <a:effectLst/>
                <a:latin typeface="+mn-lt"/>
                <a:ea typeface="+mn-ea"/>
                <a:cs typeface="+mn-cs"/>
              </a:rPr>
              <a:t>allow discussion and an opportunity</a:t>
            </a:r>
            <a:r>
              <a:rPr lang="en-GB" sz="1100" kern="1200" baseline="0" dirty="0" smtClean="0">
                <a:solidFill>
                  <a:schemeClr val="tx1"/>
                </a:solidFill>
                <a:effectLst/>
                <a:latin typeface="+mn-lt"/>
                <a:ea typeface="+mn-ea"/>
                <a:cs typeface="+mn-cs"/>
              </a:rPr>
              <a:t> to </a:t>
            </a:r>
            <a:r>
              <a:rPr lang="en-GB" sz="1100" kern="1200" dirty="0" smtClean="0">
                <a:solidFill>
                  <a:schemeClr val="tx1"/>
                </a:solidFill>
                <a:effectLst/>
                <a:latin typeface="+mn-lt"/>
                <a:ea typeface="+mn-ea"/>
                <a:cs typeface="+mn-cs"/>
              </a:rPr>
              <a:t>see how other carers</a:t>
            </a:r>
            <a:r>
              <a:rPr lang="en-GB" sz="1100" kern="1200" baseline="0" dirty="0" smtClean="0">
                <a:solidFill>
                  <a:schemeClr val="tx1"/>
                </a:solidFill>
                <a:effectLst/>
                <a:latin typeface="+mn-lt"/>
                <a:ea typeface="+mn-ea"/>
                <a:cs typeface="+mn-cs"/>
              </a:rPr>
              <a:t> </a:t>
            </a:r>
            <a:r>
              <a:rPr lang="en-GB" sz="1100" kern="1200" dirty="0" smtClean="0">
                <a:solidFill>
                  <a:schemeClr val="tx1"/>
                </a:solidFill>
                <a:effectLst/>
                <a:latin typeface="+mn-lt"/>
                <a:ea typeface="+mn-ea"/>
                <a:cs typeface="+mn-cs"/>
              </a:rPr>
              <a:t>do things and why. They capture a range of views from others. They provide a sense of not being alone,</a:t>
            </a:r>
            <a:r>
              <a:rPr lang="en-GB" sz="1100" kern="1200" baseline="0" dirty="0" smtClean="0">
                <a:solidFill>
                  <a:schemeClr val="tx1"/>
                </a:solidFill>
                <a:effectLst/>
                <a:latin typeface="+mn-lt"/>
                <a:ea typeface="+mn-ea"/>
                <a:cs typeface="+mn-cs"/>
              </a:rPr>
              <a:t> and enables carers to feel less isolated</a:t>
            </a:r>
            <a:endParaRPr lang="en-GB" sz="11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BC3A0B-6908-2D4F-BF2A-7519100F88B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49082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smtClean="0">
                <a:solidFill>
                  <a:schemeClr val="tx1"/>
                </a:solidFill>
                <a:effectLst/>
                <a:latin typeface="+mn-lt"/>
                <a:ea typeface="+mn-ea"/>
                <a:cs typeface="+mn-cs"/>
              </a:rPr>
              <a:t>Our intention is that people are more likely to use the interactive introduction</a:t>
            </a:r>
            <a:r>
              <a:rPr lang="en-GB" sz="1200" kern="1200" baseline="0" dirty="0" smtClean="0">
                <a:solidFill>
                  <a:schemeClr val="tx1"/>
                </a:solidFill>
                <a:effectLst/>
                <a:latin typeface="+mn-lt"/>
                <a:ea typeface="+mn-ea"/>
                <a:cs typeface="+mn-cs"/>
              </a:rPr>
              <a:t> first, whilst browsing the website, then go to a reflective workshop, and then use the reflective tool, however it is by no means fixed that it should be in that order. The tools have been designed so that they each stand alone and could be used in any order, so we expect people to dip in and out of them</a:t>
            </a:r>
          </a:p>
          <a:p>
            <a:pPr marL="0" lv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What we hope that this has shown is that it is increasingly important for academics to try to ensure that their work is applied and useful to non-academics. In particular within Childhood Studies it is important to try to bridge the gap between the academic discourses of children’s rights, children’s participation and children’s agency with the work of practitioners who work with children.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This project begun with research with children and adults in a care setting, and has now tried to adapt its findings to an applied training package which aims to raise awareness around the symbolic meanings of food practices. Ultimately the goal is to improve the lived experiences for children in care, by making their carers more aware of the powerful messages that food can portray. </a:t>
            </a:r>
          </a:p>
          <a:p>
            <a:pPr marL="0" lv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GB" sz="1200" kern="1200" baseline="0" dirty="0" smtClean="0">
                <a:solidFill>
                  <a:schemeClr val="tx1"/>
                </a:solidFill>
                <a:effectLst/>
                <a:latin typeface="+mn-lt"/>
                <a:ea typeface="+mn-ea"/>
                <a:cs typeface="+mn-cs"/>
              </a:rPr>
              <a:t>I have some leaflets about these resources if anyone is interested in knowing more. </a:t>
            </a:r>
          </a:p>
          <a:p>
            <a:pPr marL="0" lv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BC3A0B-6908-2D4F-BF2A-7519100F88B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776904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This presentation</a:t>
            </a:r>
            <a:r>
              <a:rPr lang="en-GB" baseline="0" dirty="0" smtClean="0"/>
              <a:t> has already highlighted that by looking at food and the practices around it we can often learn a lot about the ethos underpinning the care being provided, how behaviour of service users is seen and understood, and how individual and group needs are balanced. The extent to which individuals feel part of a group experience or have a sense of belonging to the service can also be explored through how food is used. </a:t>
            </a:r>
          </a:p>
          <a:p>
            <a:endParaRPr lang="en-GB" baseline="0" dirty="0" smtClean="0"/>
          </a:p>
          <a:p>
            <a:r>
              <a:rPr lang="en-GB" baseline="0" dirty="0" smtClean="0"/>
              <a:t>By looking and talking about food we can begin to </a:t>
            </a:r>
            <a:r>
              <a:rPr lang="en-GB" b="1" baseline="0" dirty="0" smtClean="0"/>
              <a:t>access</a:t>
            </a:r>
            <a:r>
              <a:rPr lang="en-GB" baseline="0" dirty="0" smtClean="0"/>
              <a:t> the complex nature of giving and receiving care. The challenges, dilemmas and emotions involved in the care experience can be explored through food. We have found this offers a ‘safe’ vehicle to explore such issues.</a:t>
            </a:r>
          </a:p>
          <a:p>
            <a:endParaRPr lang="en-GB" baseline="0" dirty="0" smtClean="0"/>
          </a:p>
          <a:p>
            <a:r>
              <a:rPr lang="en-GB" sz="1200" baseline="0" dirty="0" smtClean="0"/>
              <a:t>By looking at food we can learn a lot about how individuals are feeling at any given moment in time and how they are managing the expectations, rules and routines of the care setting. </a:t>
            </a:r>
          </a:p>
          <a:p>
            <a:endParaRPr lang="en-GB" sz="1200" baseline="0" dirty="0" smtClean="0"/>
          </a:p>
          <a:p>
            <a:pPr marL="457200" indent="-457200">
              <a:lnSpc>
                <a:spcPct val="100000"/>
              </a:lnSpc>
              <a:spcBef>
                <a:spcPts val="1800"/>
              </a:spcBef>
              <a:buFont typeface="Arial" panose="020B0604020202020204" pitchFamily="34" charset="0"/>
              <a:buChar char="•"/>
            </a:pPr>
            <a:r>
              <a:rPr lang="en-GB" sz="1200" b="0" dirty="0" smtClean="0"/>
              <a:t>Intergenerational relations are played out through food in different spaces</a:t>
            </a:r>
          </a:p>
          <a:p>
            <a:pPr lvl="1" indent="0">
              <a:lnSpc>
                <a:spcPct val="100000"/>
              </a:lnSpc>
              <a:spcBef>
                <a:spcPts val="1800"/>
              </a:spcBef>
              <a:buNone/>
            </a:pPr>
            <a:r>
              <a:rPr lang="en-GB" sz="1200" dirty="0" smtClean="0">
                <a:solidFill>
                  <a:srgbClr val="276947"/>
                </a:solidFill>
              </a:rPr>
              <a:t>- connotations of power, care and control which have to be negotiated in child-adult relationships.</a:t>
            </a:r>
            <a:endParaRPr lang="en-GB" sz="1200" b="0" dirty="0" smtClean="0">
              <a:solidFill>
                <a:srgbClr val="276947"/>
              </a:solidFill>
            </a:endParaRPr>
          </a:p>
        </p:txBody>
      </p:sp>
      <p:sp>
        <p:nvSpPr>
          <p:cNvPr id="4" name="Slide Number Placeholder 3"/>
          <p:cNvSpPr>
            <a:spLocks noGrp="1"/>
          </p:cNvSpPr>
          <p:nvPr>
            <p:ph type="sldNum" sz="quarter" idx="10"/>
          </p:nvPr>
        </p:nvSpPr>
        <p:spPr/>
        <p:txBody>
          <a:bodyPr/>
          <a:lstStyle/>
          <a:p>
            <a:fld id="{C8BC3A0B-6908-2D4F-BF2A-7519100F88B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7690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2AA3C13-255E-48AD-B5A7-A92A788CE809}" type="slidenum">
              <a:rPr lang="en-GB" altLang="en-US" smtClean="0"/>
              <a:pPr eaLnBrk="1" hangingPunct="1">
                <a:spcBef>
                  <a:spcPct val="0"/>
                </a:spcBef>
              </a:pPr>
              <a:t>2</a:t>
            </a:fld>
            <a:endParaRPr lang="en-GB" altLang="en-US" smtClean="0"/>
          </a:p>
        </p:txBody>
      </p:sp>
      <p:sp>
        <p:nvSpPr>
          <p:cNvPr id="28675" name="Rectangle 2"/>
          <p:cNvSpPr>
            <a:spLocks noGrp="1" noRot="1" noChangeAspect="1" noChangeArrowheads="1" noTextEdit="1"/>
          </p:cNvSpPr>
          <p:nvPr>
            <p:ph type="sldImg"/>
          </p:nvPr>
        </p:nvSpPr>
        <p:spPr>
          <a:xfrm>
            <a:off x="917575" y="744538"/>
            <a:ext cx="4962525" cy="372268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EB9BF7D-3DB9-4232-87D2-06BB660F62E9}" type="slidenum">
              <a:rPr lang="en-GB" smtClean="0"/>
              <a:pPr>
                <a:defRPr/>
              </a:pPr>
              <a:t>20</a:t>
            </a:fld>
            <a:endParaRPr lang="en-GB"/>
          </a:p>
        </p:txBody>
      </p:sp>
    </p:spTree>
    <p:extLst>
      <p:ext uri="{BB962C8B-B14F-4D97-AF65-F5344CB8AC3E}">
        <p14:creationId xmlns:p14="http://schemas.microsoft.com/office/powerpoint/2010/main" val="3245759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EB9BF7D-3DB9-4232-87D2-06BB660F62E9}" type="slidenum">
              <a:rPr lang="en-GB" smtClean="0"/>
              <a:pPr>
                <a:defRPr/>
              </a:pPr>
              <a:t>21</a:t>
            </a:fld>
            <a:endParaRPr lang="en-GB"/>
          </a:p>
        </p:txBody>
      </p:sp>
    </p:spTree>
    <p:extLst>
      <p:ext uri="{BB962C8B-B14F-4D97-AF65-F5344CB8AC3E}">
        <p14:creationId xmlns:p14="http://schemas.microsoft.com/office/powerpoint/2010/main" val="4214691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EB9BF7D-3DB9-4232-87D2-06BB660F62E9}" type="slidenum">
              <a:rPr lang="en-GB" smtClean="0"/>
              <a:pPr>
                <a:defRPr/>
              </a:pPr>
              <a:t>22</a:t>
            </a:fld>
            <a:endParaRPr lang="en-GB"/>
          </a:p>
        </p:txBody>
      </p:sp>
    </p:spTree>
    <p:extLst>
      <p:ext uri="{BB962C8B-B14F-4D97-AF65-F5344CB8AC3E}">
        <p14:creationId xmlns:p14="http://schemas.microsoft.com/office/powerpoint/2010/main" val="360621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2C3AA6-6A6D-4328-8CD8-4F6D21C56846}" type="slidenum">
              <a:rPr lang="en-GB" altLang="en-US" smtClean="0"/>
              <a:pPr eaLnBrk="1" hangingPunct="1">
                <a:spcBef>
                  <a:spcPct val="0"/>
                </a:spcBef>
              </a:pPr>
              <a:t>3</a:t>
            </a:fld>
            <a:endParaRPr lang="en-GB" altLang="en-US" smtClean="0"/>
          </a:p>
        </p:txBody>
      </p:sp>
      <p:sp>
        <p:nvSpPr>
          <p:cNvPr id="29699" name="Rectangle 2"/>
          <p:cNvSpPr>
            <a:spLocks noGrp="1" noRot="1" noChangeAspect="1" noChangeArrowheads="1" noTextEdit="1"/>
          </p:cNvSpPr>
          <p:nvPr>
            <p:ph type="sldImg"/>
          </p:nvPr>
        </p:nvSpPr>
        <p:spPr>
          <a:xfrm>
            <a:off x="917575" y="744538"/>
            <a:ext cx="4962525" cy="3722687"/>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17195E-4623-4A9D-B11D-45065ED153BC}" type="slidenum">
              <a:rPr lang="en-GB" altLang="en-US" smtClean="0"/>
              <a:pPr eaLnBrk="1" hangingPunct="1">
                <a:spcBef>
                  <a:spcPct val="0"/>
                </a:spcBef>
              </a:pPr>
              <a:t>4</a:t>
            </a:fld>
            <a:endParaRPr lang="en-GB" altLang="en-US" smtClean="0"/>
          </a:p>
        </p:txBody>
      </p:sp>
      <p:sp>
        <p:nvSpPr>
          <p:cNvPr id="30723" name="Rectangle 2"/>
          <p:cNvSpPr>
            <a:spLocks noGrp="1" noRot="1" noChangeAspect="1" noChangeArrowheads="1" noTextEdit="1"/>
          </p:cNvSpPr>
          <p:nvPr>
            <p:ph type="sldImg"/>
          </p:nvPr>
        </p:nvSpPr>
        <p:spPr>
          <a:xfrm>
            <a:off x="917575" y="744538"/>
            <a:ext cx="4962525" cy="3722687"/>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And all</a:t>
            </a:r>
            <a:r>
              <a:rPr lang="en-US" altLang="en-US" baseline="0" dirty="0" smtClean="0"/>
              <a:t> of these can be looked at in relation to children’s rights….</a:t>
            </a:r>
          </a:p>
          <a:p>
            <a:pPr eaLnBrk="1" hangingPunct="1"/>
            <a:endParaRPr lang="en-US" alt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Translating children’s rights into practice is associated with different understandings of the nature of adult-child relations as well as linked to the tensions involved in striking a </a:t>
            </a:r>
            <a:r>
              <a:rPr lang="en-GB" sz="1200" b="1" kern="1200" dirty="0" smtClean="0">
                <a:solidFill>
                  <a:schemeClr val="tx1"/>
                </a:solidFill>
                <a:effectLst/>
                <a:latin typeface="Arial" charset="0"/>
                <a:ea typeface="+mn-ea"/>
                <a:cs typeface="+mn-cs"/>
              </a:rPr>
              <a:t>balance between children’s protection and participation rights. </a:t>
            </a:r>
          </a:p>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EB9BF7D-3DB9-4232-87D2-06BB660F62E9}" type="slidenum">
              <a:rPr lang="en-GB" smtClean="0"/>
              <a:pPr>
                <a:defRPr/>
              </a:pPr>
              <a:t>5</a:t>
            </a:fld>
            <a:endParaRPr lang="en-GB"/>
          </a:p>
        </p:txBody>
      </p:sp>
    </p:spTree>
    <p:extLst>
      <p:ext uri="{BB962C8B-B14F-4D97-AF65-F5344CB8AC3E}">
        <p14:creationId xmlns:p14="http://schemas.microsoft.com/office/powerpoint/2010/main" val="234678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B62AC2-3C0B-44F5-AB46-FB247E8C99CB}" type="slidenum">
              <a:rPr lang="en-GB" altLang="en-US" smtClean="0"/>
              <a:pPr eaLnBrk="1" hangingPunct="1">
                <a:spcBef>
                  <a:spcPct val="0"/>
                </a:spcBef>
              </a:pPr>
              <a:t>6</a:t>
            </a:fld>
            <a:endParaRPr lang="en-GB" altLang="en-US" smtClean="0"/>
          </a:p>
        </p:txBody>
      </p:sp>
      <p:sp>
        <p:nvSpPr>
          <p:cNvPr id="33795" name="Rectangle 2"/>
          <p:cNvSpPr>
            <a:spLocks noGrp="1" noRot="1" noChangeAspect="1" noChangeArrowheads="1" noTextEdit="1"/>
          </p:cNvSpPr>
          <p:nvPr>
            <p:ph type="sldImg"/>
          </p:nvPr>
        </p:nvSpPr>
        <p:spPr>
          <a:xfrm>
            <a:off x="917575" y="744538"/>
            <a:ext cx="4962525" cy="3722687"/>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Seen ambivalently</a:t>
            </a:r>
            <a:r>
              <a:rPr lang="en-US" altLang="en-US" baseline="0" dirty="0" smtClean="0"/>
              <a:t> as both </a:t>
            </a:r>
            <a:r>
              <a:rPr lang="en-US" altLang="en-US" baseline="0" dirty="0" err="1" smtClean="0"/>
              <a:t>positve</a:t>
            </a:r>
            <a:r>
              <a:rPr lang="en-US" altLang="en-US" baseline="0" dirty="0" smtClean="0"/>
              <a:t> and negative time of the day by both staff and children</a:t>
            </a:r>
          </a:p>
          <a:p>
            <a:pPr eaLnBrk="1" hangingPunct="1"/>
            <a:endParaRPr lang="en-US" altLang="en-US" baseline="0" dirty="0" smtClean="0"/>
          </a:p>
          <a:p>
            <a:pPr eaLnBrk="1" hangingPunct="1"/>
            <a:r>
              <a:rPr lang="en-GB" sz="1200" kern="1200" dirty="0" smtClean="0">
                <a:solidFill>
                  <a:schemeClr val="tx1"/>
                </a:solidFill>
                <a:effectLst/>
                <a:latin typeface="Arial" charset="0"/>
                <a:ea typeface="+mn-ea"/>
                <a:cs typeface="+mn-cs"/>
              </a:rPr>
              <a:t>By focusing on one</a:t>
            </a:r>
            <a:r>
              <a:rPr lang="en-GB" sz="1200" kern="1200" baseline="0" dirty="0" smtClean="0">
                <a:solidFill>
                  <a:schemeClr val="tx1"/>
                </a:solidFill>
                <a:effectLst/>
                <a:latin typeface="Arial" charset="0"/>
                <a:ea typeface="+mn-ea"/>
                <a:cs typeface="+mn-cs"/>
              </a:rPr>
              <a:t> example of mealtimes – bringing children and adults together round the table, this </a:t>
            </a:r>
            <a:r>
              <a:rPr lang="en-GB" sz="1200" kern="1200" dirty="0" smtClean="0">
                <a:solidFill>
                  <a:schemeClr val="tx1"/>
                </a:solidFill>
                <a:effectLst/>
                <a:latin typeface="Arial" charset="0"/>
                <a:ea typeface="+mn-ea"/>
                <a:cs typeface="+mn-cs"/>
              </a:rPr>
              <a:t>illustrates the complexities of putting a theory of children’s rights into practice within the everyday contexts of residential child care, where children have this</a:t>
            </a:r>
            <a:r>
              <a:rPr lang="en-GB" sz="1200" kern="1200" baseline="0" dirty="0" smtClean="0">
                <a:solidFill>
                  <a:schemeClr val="tx1"/>
                </a:solidFill>
                <a:effectLst/>
                <a:latin typeface="Arial" charset="0"/>
                <a:ea typeface="+mn-ea"/>
                <a:cs typeface="+mn-cs"/>
              </a:rPr>
              <a:t> interplay of gender, class, age and care status coming together…</a:t>
            </a:r>
            <a:endParaRPr lang="en-GB" sz="1200" kern="1200" dirty="0" smtClean="0">
              <a:solidFill>
                <a:schemeClr val="tx1"/>
              </a:solidFill>
              <a:effectLst/>
              <a:latin typeface="Arial" charset="0"/>
              <a:ea typeface="+mn-ea"/>
              <a:cs typeface="+mn-cs"/>
            </a:endParaRPr>
          </a:p>
          <a:p>
            <a:pPr eaLnBrk="1" hangingPunct="1"/>
            <a:endParaRPr lang="en-GB" sz="1200" kern="1200" dirty="0" smtClean="0">
              <a:solidFill>
                <a:schemeClr val="tx1"/>
              </a:solidFill>
              <a:effectLst/>
              <a:latin typeface="Arial" charset="0"/>
              <a:ea typeface="+mn-ea"/>
              <a:cs typeface="+mn-cs"/>
            </a:endParaRPr>
          </a:p>
          <a:p>
            <a:pPr eaLnBrk="1" hangingPunct="1"/>
            <a:r>
              <a:rPr lang="en-GB" sz="1200" kern="1200" dirty="0" smtClean="0">
                <a:solidFill>
                  <a:schemeClr val="tx1"/>
                </a:solidFill>
                <a:effectLst/>
                <a:latin typeface="Arial" charset="0"/>
                <a:ea typeface="+mn-ea"/>
                <a:cs typeface="+mn-cs"/>
              </a:rPr>
              <a:t>So by looking at the</a:t>
            </a:r>
            <a:r>
              <a:rPr lang="en-GB"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routines of food provision and consumption we can see that a </a:t>
            </a:r>
            <a:r>
              <a:rPr lang="en-GB" sz="1200" b="1" kern="1200" dirty="0" smtClean="0">
                <a:solidFill>
                  <a:schemeClr val="tx1"/>
                </a:solidFill>
                <a:effectLst/>
                <a:latin typeface="Arial" charset="0"/>
                <a:ea typeface="+mn-ea"/>
                <a:cs typeface="+mn-cs"/>
              </a:rPr>
              <a:t>reflection on intersectional power relations and identities </a:t>
            </a:r>
            <a:r>
              <a:rPr lang="en-GB" sz="1200" kern="1200" dirty="0" smtClean="0">
                <a:solidFill>
                  <a:schemeClr val="tx1"/>
                </a:solidFill>
                <a:effectLst/>
                <a:latin typeface="Arial" charset="0"/>
                <a:ea typeface="+mn-ea"/>
                <a:cs typeface="+mn-cs"/>
              </a:rPr>
              <a:t>brings to light the </a:t>
            </a:r>
            <a:r>
              <a:rPr lang="en-GB" sz="1200" b="1" kern="1200" dirty="0" smtClean="0">
                <a:solidFill>
                  <a:schemeClr val="tx1"/>
                </a:solidFill>
                <a:effectLst/>
                <a:latin typeface="Arial" charset="0"/>
                <a:ea typeface="+mn-ea"/>
                <a:cs typeface="+mn-cs"/>
              </a:rPr>
              <a:t>challenges of operationalizing </a:t>
            </a:r>
            <a:r>
              <a:rPr lang="en-GB" sz="1200" kern="1200" dirty="0" smtClean="0">
                <a:solidFill>
                  <a:schemeClr val="tx1"/>
                </a:solidFill>
                <a:effectLst/>
                <a:latin typeface="Arial" charset="0"/>
                <a:ea typeface="+mn-ea"/>
                <a:cs typeface="+mn-cs"/>
              </a:rPr>
              <a:t>children’s rights. </a:t>
            </a: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5A190C0-5AC0-43B5-AB7F-1832A3DD13A0}" type="slidenum">
              <a:rPr lang="en-GB" altLang="en-US" smtClean="0"/>
              <a:pPr eaLnBrk="1" hangingPunct="1">
                <a:spcBef>
                  <a:spcPct val="0"/>
                </a:spcBef>
              </a:pPr>
              <a:t>7</a:t>
            </a:fld>
            <a:endParaRPr lang="en-GB" altLang="en-US" smtClean="0"/>
          </a:p>
        </p:txBody>
      </p:sp>
      <p:sp>
        <p:nvSpPr>
          <p:cNvPr id="31747" name="Rectangle 2"/>
          <p:cNvSpPr>
            <a:spLocks noGrp="1" noRot="1" noChangeAspect="1" noChangeArrowheads="1" noTextEdit="1"/>
          </p:cNvSpPr>
          <p:nvPr>
            <p:ph type="sldImg"/>
          </p:nvPr>
        </p:nvSpPr>
        <p:spPr>
          <a:xfrm>
            <a:off x="917575" y="744538"/>
            <a:ext cx="4962525" cy="3722687"/>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At one residential unit (</a:t>
            </a:r>
            <a:r>
              <a:rPr lang="en-GB" sz="1200" kern="1200" dirty="0" err="1" smtClean="0">
                <a:solidFill>
                  <a:schemeClr val="tx1"/>
                </a:solidFill>
                <a:effectLst/>
                <a:latin typeface="Arial" charset="0"/>
                <a:ea typeface="+mn-ea"/>
                <a:cs typeface="+mn-cs"/>
              </a:rPr>
              <a:t>Wellton</a:t>
            </a:r>
            <a:r>
              <a:rPr lang="en-GB" sz="1200" kern="1200" dirty="0" smtClean="0">
                <a:solidFill>
                  <a:schemeClr val="tx1"/>
                </a:solidFill>
                <a:effectLst/>
                <a:latin typeface="Arial" charset="0"/>
                <a:ea typeface="+mn-ea"/>
                <a:cs typeface="+mn-cs"/>
              </a:rPr>
              <a:t>) staff tended to respond more to </a:t>
            </a:r>
            <a:r>
              <a:rPr lang="en-GB" sz="1200" b="1" kern="1200" dirty="0" smtClean="0">
                <a:solidFill>
                  <a:schemeClr val="tx1"/>
                </a:solidFill>
                <a:effectLst/>
                <a:latin typeface="Arial" charset="0"/>
                <a:ea typeface="+mn-ea"/>
                <a:cs typeface="+mn-cs"/>
              </a:rPr>
              <a:t>children’s welfare rights </a:t>
            </a:r>
            <a:r>
              <a:rPr lang="en-GB" sz="1200" kern="1200" dirty="0" smtClean="0">
                <a:solidFill>
                  <a:schemeClr val="tx1"/>
                </a:solidFill>
                <a:effectLst/>
                <a:latin typeface="Arial" charset="0"/>
                <a:ea typeface="+mn-ea"/>
                <a:cs typeface="+mn-cs"/>
              </a:rPr>
              <a:t>rather than their rights to self-determination and privacy. As well as </a:t>
            </a:r>
            <a:r>
              <a:rPr lang="en-GB" sz="1200" b="1" kern="1200" dirty="0" smtClean="0">
                <a:solidFill>
                  <a:schemeClr val="tx1"/>
                </a:solidFill>
                <a:effectLst/>
                <a:latin typeface="Arial" charset="0"/>
                <a:ea typeface="+mn-ea"/>
                <a:cs typeface="+mn-cs"/>
              </a:rPr>
              <a:t>teaching children about responsibilities </a:t>
            </a:r>
            <a:r>
              <a:rPr lang="en-GB" sz="1200" kern="1200" dirty="0" smtClean="0">
                <a:solidFill>
                  <a:schemeClr val="tx1"/>
                </a:solidFill>
                <a:effectLst/>
                <a:latin typeface="Arial" charset="0"/>
                <a:ea typeface="+mn-ea"/>
                <a:cs typeface="+mn-cs"/>
              </a:rPr>
              <a:t>and respect, this approach was intended in the spirit of </a:t>
            </a:r>
            <a:r>
              <a:rPr lang="en-GB" sz="1200" b="1" kern="1200" dirty="0" smtClean="0">
                <a:solidFill>
                  <a:schemeClr val="tx1"/>
                </a:solidFill>
                <a:effectLst/>
                <a:latin typeface="Arial" charset="0"/>
                <a:ea typeface="+mn-ea"/>
                <a:cs typeface="+mn-cs"/>
              </a:rPr>
              <a:t>protecting and caring </a:t>
            </a:r>
            <a:r>
              <a:rPr lang="en-GB" sz="1200" kern="1200" dirty="0" smtClean="0">
                <a:solidFill>
                  <a:schemeClr val="tx1"/>
                </a:solidFill>
                <a:effectLst/>
                <a:latin typeface="Arial" charset="0"/>
                <a:ea typeface="+mn-ea"/>
                <a:cs typeface="+mn-cs"/>
              </a:rPr>
              <a:t>for them, but it could result in greater regulation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For example, attending mealtimes was not just an expectation but a rule; the children were regularly corrected on their </a:t>
            </a:r>
            <a:r>
              <a:rPr lang="en-GB" sz="1200" b="1" kern="1200" dirty="0" smtClean="0">
                <a:solidFill>
                  <a:schemeClr val="tx1"/>
                </a:solidFill>
                <a:effectLst/>
                <a:latin typeface="Arial" charset="0"/>
                <a:ea typeface="+mn-ea"/>
                <a:cs typeface="+mn-cs"/>
              </a:rPr>
              <a:t>manners and behaviour</a:t>
            </a:r>
            <a:r>
              <a:rPr lang="en-GB" sz="1200" kern="1200" dirty="0" smtClean="0">
                <a:solidFill>
                  <a:schemeClr val="tx1"/>
                </a:solidFill>
                <a:effectLst/>
                <a:latin typeface="Arial" charset="0"/>
                <a:ea typeface="+mn-ea"/>
                <a:cs typeface="+mn-cs"/>
              </a:rPr>
              <a:t>, adults determined the </a:t>
            </a:r>
            <a:r>
              <a:rPr lang="en-GB" sz="1200" b="1" kern="1200" dirty="0" smtClean="0">
                <a:solidFill>
                  <a:schemeClr val="tx1"/>
                </a:solidFill>
                <a:effectLst/>
                <a:latin typeface="Arial" charset="0"/>
                <a:ea typeface="+mn-ea"/>
                <a:cs typeface="+mn-cs"/>
              </a:rPr>
              <a:t>size of portions and assigned chores and seats </a:t>
            </a:r>
            <a:r>
              <a:rPr lang="en-GB" sz="1200" kern="1200" dirty="0" smtClean="0">
                <a:solidFill>
                  <a:schemeClr val="tx1"/>
                </a:solidFill>
                <a:effectLst/>
                <a:latin typeface="Arial" charset="0"/>
                <a:ea typeface="+mn-ea"/>
                <a:cs typeface="+mn-cs"/>
              </a:rPr>
              <a:t>to the children.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Thus the staff were acting more in line with </a:t>
            </a:r>
            <a:r>
              <a:rPr lang="en-GB" sz="1200" b="1" kern="1200" dirty="0" smtClean="0">
                <a:solidFill>
                  <a:schemeClr val="tx1"/>
                </a:solidFill>
                <a:effectLst/>
                <a:latin typeface="Arial" charset="0"/>
                <a:ea typeface="+mn-ea"/>
                <a:cs typeface="+mn-cs"/>
              </a:rPr>
              <a:t>adults’ perceived best interests of ‘the child’ </a:t>
            </a:r>
            <a:r>
              <a:rPr lang="en-GB" sz="1200" kern="1200" dirty="0" smtClean="0">
                <a:solidFill>
                  <a:schemeClr val="tx1"/>
                </a:solidFill>
                <a:effectLst/>
                <a:latin typeface="Arial" charset="0"/>
                <a:ea typeface="+mn-ea"/>
                <a:cs typeface="+mn-cs"/>
              </a:rPr>
              <a:t>rather than viewing children as competent social actors. The ethos of </a:t>
            </a:r>
            <a:r>
              <a:rPr lang="en-GB" sz="1200" kern="1200" dirty="0" err="1" smtClean="0">
                <a:solidFill>
                  <a:schemeClr val="tx1"/>
                </a:solidFill>
                <a:effectLst/>
                <a:latin typeface="Arial" charset="0"/>
                <a:ea typeface="+mn-ea"/>
                <a:cs typeface="+mn-cs"/>
              </a:rPr>
              <a:t>Wellton</a:t>
            </a:r>
            <a:r>
              <a:rPr lang="en-GB" sz="1200" kern="1200" dirty="0" smtClean="0">
                <a:solidFill>
                  <a:schemeClr val="tx1"/>
                </a:solidFill>
                <a:effectLst/>
                <a:latin typeface="Arial" charset="0"/>
                <a:ea typeface="+mn-ea"/>
                <a:cs typeface="+mn-cs"/>
              </a:rPr>
              <a:t> appeared to be based more around </a:t>
            </a:r>
            <a:r>
              <a:rPr lang="en-GB" sz="1200" b="1" kern="1200" dirty="0" smtClean="0">
                <a:solidFill>
                  <a:schemeClr val="tx1"/>
                </a:solidFill>
                <a:effectLst/>
                <a:latin typeface="Arial" charset="0"/>
                <a:ea typeface="+mn-ea"/>
                <a:cs typeface="+mn-cs"/>
              </a:rPr>
              <a:t>needs, responsibilities and control rather than autonomy, choice and self-determination.</a:t>
            </a:r>
          </a:p>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9CAD2C0-C1F3-4147-8CC5-B0725C31C1A5}" type="slidenum">
              <a:rPr lang="en-GB" altLang="en-US" smtClean="0"/>
              <a:pPr eaLnBrk="1" hangingPunct="1">
                <a:spcBef>
                  <a:spcPct val="0"/>
                </a:spcBef>
              </a:pPr>
              <a:t>8</a:t>
            </a:fld>
            <a:endParaRPr lang="en-GB" altLang="en-US" smtClean="0"/>
          </a:p>
        </p:txBody>
      </p:sp>
      <p:sp>
        <p:nvSpPr>
          <p:cNvPr id="34819" name="Rectangle 2"/>
          <p:cNvSpPr>
            <a:spLocks noGrp="1" noRot="1" noChangeAspect="1" noChangeArrowheads="1" noTextEdit="1"/>
          </p:cNvSpPr>
          <p:nvPr>
            <p:ph type="sldImg"/>
          </p:nvPr>
        </p:nvSpPr>
        <p:spPr>
          <a:xfrm>
            <a:off x="917575" y="744538"/>
            <a:ext cx="4962525" cy="3722687"/>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Arial" charset="0"/>
                <a:ea typeface="+mn-ea"/>
                <a:cs typeface="+mn-cs"/>
              </a:rPr>
              <a:t>Another</a:t>
            </a:r>
            <a:r>
              <a:rPr lang="en-GB"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unit (</a:t>
            </a:r>
            <a:r>
              <a:rPr lang="en-GB" sz="1200" kern="1200" dirty="0" err="1" smtClean="0">
                <a:solidFill>
                  <a:schemeClr val="tx1"/>
                </a:solidFill>
                <a:effectLst/>
                <a:latin typeface="Arial" charset="0"/>
                <a:ea typeface="+mn-ea"/>
                <a:cs typeface="+mn-cs"/>
              </a:rPr>
              <a:t>Lifton</a:t>
            </a:r>
            <a:r>
              <a:rPr lang="en-GB" sz="1200" kern="1200" dirty="0" smtClean="0">
                <a:solidFill>
                  <a:schemeClr val="tx1"/>
                </a:solidFill>
                <a:effectLst/>
                <a:latin typeface="Arial" charset="0"/>
                <a:ea typeface="+mn-ea"/>
                <a:cs typeface="+mn-cs"/>
              </a:rPr>
              <a:t>) tried to “balancing these rights and responsibilities” in a different way.  Emphasis was given to the nurturing of children and the creation of a safe and supportive environment in which adults retained control, yet did so in subtle ways. </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Staff tended to </a:t>
            </a:r>
            <a:r>
              <a:rPr lang="en-GB" sz="1200" b="1" kern="1200" dirty="0" smtClean="0">
                <a:solidFill>
                  <a:schemeClr val="tx1"/>
                </a:solidFill>
                <a:effectLst/>
                <a:latin typeface="Arial" charset="0"/>
                <a:ea typeface="+mn-ea"/>
                <a:cs typeface="+mn-cs"/>
              </a:rPr>
              <a:t>operate rules flexibly </a:t>
            </a:r>
            <a:r>
              <a:rPr lang="en-GB" sz="1200" kern="1200" dirty="0" smtClean="0">
                <a:solidFill>
                  <a:schemeClr val="tx1"/>
                </a:solidFill>
                <a:effectLst/>
                <a:latin typeface="Arial" charset="0"/>
                <a:ea typeface="+mn-ea"/>
                <a:cs typeface="+mn-cs"/>
              </a:rPr>
              <a:t>to maximise opportunities for attuning to individual needs and abilities rather than adhere to regulations or prepare young people for a ‘harsher’ future by imposing routines and limits. For example, whilst knives would be locked away there were </a:t>
            </a:r>
            <a:r>
              <a:rPr lang="en-GB" sz="1200" b="1" kern="1200" dirty="0" smtClean="0">
                <a:solidFill>
                  <a:schemeClr val="tx1"/>
                </a:solidFill>
                <a:effectLst/>
                <a:latin typeface="Arial" charset="0"/>
                <a:ea typeface="+mn-ea"/>
                <a:cs typeface="+mn-cs"/>
              </a:rPr>
              <a:t>no strict hygiene rules such as hand washing</a:t>
            </a:r>
            <a:r>
              <a:rPr lang="en-GB" sz="1200" kern="1200" dirty="0" smtClean="0">
                <a:solidFill>
                  <a:schemeClr val="tx1"/>
                </a:solidFill>
                <a:effectLst/>
                <a:latin typeface="Arial" charset="0"/>
                <a:ea typeface="+mn-ea"/>
                <a:cs typeface="+mn-cs"/>
              </a:rPr>
              <a:t> before meals, and there were </a:t>
            </a:r>
            <a:r>
              <a:rPr lang="en-GB" sz="1200" b="1" kern="1200" dirty="0" smtClean="0">
                <a:solidFill>
                  <a:schemeClr val="tx1"/>
                </a:solidFill>
                <a:effectLst/>
                <a:latin typeface="Arial" charset="0"/>
                <a:ea typeface="+mn-ea"/>
                <a:cs typeface="+mn-cs"/>
              </a:rPr>
              <a:t>no rules regarding chores </a:t>
            </a:r>
            <a:r>
              <a:rPr lang="en-GB" sz="1200" kern="1200" dirty="0" smtClean="0">
                <a:solidFill>
                  <a:schemeClr val="tx1"/>
                </a:solidFill>
                <a:effectLst/>
                <a:latin typeface="Arial" charset="0"/>
                <a:ea typeface="+mn-ea"/>
                <a:cs typeface="+mn-cs"/>
              </a:rPr>
              <a:t>after a meal. </a:t>
            </a:r>
          </a:p>
          <a:p>
            <a:endParaRPr lang="en-GB" sz="1200" kern="1200" dirty="0" smtClean="0">
              <a:solidFill>
                <a:schemeClr val="tx1"/>
              </a:solidFill>
              <a:effectLst/>
              <a:latin typeface="Arial" charset="0"/>
              <a:ea typeface="+mn-ea"/>
              <a:cs typeface="+mn-cs"/>
            </a:endParaRPr>
          </a:p>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CFDA5ED-7E73-4BBC-83E0-BF6343C8516A}" type="slidenum">
              <a:rPr lang="en-GB" altLang="en-US" smtClean="0"/>
              <a:pPr eaLnBrk="1" hangingPunct="1">
                <a:spcBef>
                  <a:spcPct val="0"/>
                </a:spcBef>
              </a:pPr>
              <a:t>9</a:t>
            </a:fld>
            <a:endParaRPr lang="en-GB" altLang="en-US" smtClean="0"/>
          </a:p>
        </p:txBody>
      </p:sp>
      <p:sp>
        <p:nvSpPr>
          <p:cNvPr id="35843" name="Rectangle 2"/>
          <p:cNvSpPr>
            <a:spLocks noGrp="1" noRot="1" noChangeAspect="1" noChangeArrowheads="1" noTextEdit="1"/>
          </p:cNvSpPr>
          <p:nvPr>
            <p:ph type="sldImg"/>
          </p:nvPr>
        </p:nvSpPr>
        <p:spPr>
          <a:xfrm>
            <a:off x="917575" y="744538"/>
            <a:ext cx="4962525" cy="3722687"/>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err="1" smtClean="0">
                <a:solidFill>
                  <a:schemeClr val="tx1"/>
                </a:solidFill>
                <a:effectLst/>
                <a:latin typeface="Arial" charset="0"/>
                <a:ea typeface="+mn-ea"/>
                <a:cs typeface="+mn-cs"/>
              </a:rPr>
              <a:t>Lifton’s</a:t>
            </a:r>
            <a:r>
              <a:rPr lang="en-GB" sz="1200" kern="1200" dirty="0" smtClean="0">
                <a:solidFill>
                  <a:schemeClr val="tx1"/>
                </a:solidFill>
                <a:effectLst/>
                <a:latin typeface="Arial" charset="0"/>
                <a:ea typeface="+mn-ea"/>
                <a:cs typeface="+mn-cs"/>
              </a:rPr>
              <a:t> approach to rights and responsibilities was expressed in young people’s </a:t>
            </a:r>
            <a:r>
              <a:rPr lang="en-GB" sz="1200" b="1" kern="1200" dirty="0" smtClean="0">
                <a:solidFill>
                  <a:schemeClr val="tx1"/>
                </a:solidFill>
                <a:effectLst/>
                <a:latin typeface="Arial" charset="0"/>
                <a:ea typeface="+mn-ea"/>
                <a:cs typeface="+mn-cs"/>
              </a:rPr>
              <a:t>access to the kitchen</a:t>
            </a:r>
            <a:r>
              <a:rPr lang="en-GB" sz="1200" kern="1200" dirty="0" smtClean="0">
                <a:solidFill>
                  <a:schemeClr val="tx1"/>
                </a:solidFill>
                <a:effectLst/>
                <a:latin typeface="Arial" charset="0"/>
                <a:ea typeface="+mn-ea"/>
                <a:cs typeface="+mn-cs"/>
              </a:rPr>
              <a:t>, where the relaxing of surveillance over this part of the unit was seen to be a powerful symbol of trust between staff and children (McIntosh et al., 2010): </a:t>
            </a: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I think the positive side about having an open kitchen is [that they] can have that access without bringing too much attention to themselves and being the focus. They’ve got … privacy to say ‘well I'm </a:t>
            </a:r>
            <a:r>
              <a:rPr lang="en-GB" sz="1200" kern="1200" dirty="0" err="1" smtClean="0">
                <a:solidFill>
                  <a:schemeClr val="tx1"/>
                </a:solidFill>
                <a:effectLst/>
                <a:latin typeface="Arial" charset="0"/>
                <a:ea typeface="+mn-ea"/>
                <a:cs typeface="+mn-cs"/>
              </a:rPr>
              <a:t>gonna</a:t>
            </a:r>
            <a:r>
              <a:rPr lang="en-GB" sz="1200" kern="1200" dirty="0" smtClean="0">
                <a:solidFill>
                  <a:schemeClr val="tx1"/>
                </a:solidFill>
                <a:effectLst/>
                <a:latin typeface="Arial" charset="0"/>
                <a:ea typeface="+mn-ea"/>
                <a:cs typeface="+mn-cs"/>
              </a:rPr>
              <a:t> make a sandwich’. (Beth, Care Worker, Focus Group, </a:t>
            </a:r>
            <a:r>
              <a:rPr lang="en-GB" sz="1200" kern="1200" dirty="0" err="1" smtClean="0">
                <a:solidFill>
                  <a:schemeClr val="tx1"/>
                </a:solidFill>
                <a:effectLst/>
                <a:latin typeface="Arial" charset="0"/>
                <a:ea typeface="+mn-ea"/>
                <a:cs typeface="+mn-cs"/>
              </a:rPr>
              <a:t>Lifton</a:t>
            </a:r>
            <a:r>
              <a:rPr lang="en-GB" sz="1200" kern="1200" dirty="0" smtClean="0">
                <a:solidFill>
                  <a:schemeClr val="tx1"/>
                </a:solidFill>
                <a:effectLst/>
                <a:latin typeface="Arial" charset="0"/>
                <a:ea typeface="+mn-ea"/>
                <a:cs typeface="+mn-cs"/>
              </a:rPr>
              <a:t>)</a:t>
            </a:r>
          </a:p>
          <a:p>
            <a:r>
              <a:rPr lang="en-GB" sz="1200" b="1"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The protection and promotion of children’s wellbeing was here understood in terms of their emotional needs and their rights to privacy and autonomy, which could outweigh concerns over health and safety.</a:t>
            </a:r>
          </a:p>
          <a:p>
            <a:endParaRPr lang="en-GB" altLang="en-US" sz="1200" kern="1200" dirty="0" smtClean="0">
              <a:solidFill>
                <a:schemeClr val="tx1"/>
              </a:solidFill>
              <a:effectLst/>
              <a:latin typeface="Arial" charset="0"/>
              <a:ea typeface="+mn-ea"/>
              <a:cs typeface="+mn-cs"/>
            </a:endParaRPr>
          </a:p>
          <a:p>
            <a:r>
              <a:rPr lang="en-GB" altLang="en-US" sz="1200" kern="1200" dirty="0" smtClean="0">
                <a:solidFill>
                  <a:schemeClr val="tx1"/>
                </a:solidFill>
                <a:effectLst/>
                <a:latin typeface="Arial" charset="0"/>
                <a:ea typeface="+mn-ea"/>
                <a:cs typeface="+mn-cs"/>
              </a:rPr>
              <a:t>= </a:t>
            </a:r>
          </a:p>
          <a:p>
            <a:r>
              <a:rPr lang="en-GB" sz="1200" kern="1200" dirty="0" err="1" smtClean="0">
                <a:solidFill>
                  <a:schemeClr val="tx1"/>
                </a:solidFill>
                <a:effectLst/>
                <a:latin typeface="Arial" charset="0"/>
                <a:ea typeface="+mn-ea"/>
                <a:cs typeface="+mn-cs"/>
              </a:rPr>
              <a:t>Lifton’s</a:t>
            </a:r>
            <a:r>
              <a:rPr lang="en-GB" sz="1200" kern="1200" dirty="0" smtClean="0">
                <a:solidFill>
                  <a:schemeClr val="tx1"/>
                </a:solidFill>
                <a:effectLst/>
                <a:latin typeface="Arial" charset="0"/>
                <a:ea typeface="+mn-ea"/>
                <a:cs typeface="+mn-cs"/>
              </a:rPr>
              <a:t> view was that </a:t>
            </a:r>
            <a:r>
              <a:rPr lang="en-GB" sz="1200" b="1" kern="1200" dirty="0" smtClean="0">
                <a:solidFill>
                  <a:schemeClr val="tx1"/>
                </a:solidFill>
                <a:effectLst/>
                <a:latin typeface="Arial" charset="0"/>
                <a:ea typeface="+mn-ea"/>
                <a:cs typeface="+mn-cs"/>
              </a:rPr>
              <a:t>rights are addressed and achieved more successfully when rules are flexible </a:t>
            </a:r>
            <a:r>
              <a:rPr lang="en-GB" sz="1200" kern="1200" dirty="0" smtClean="0">
                <a:solidFill>
                  <a:schemeClr val="tx1"/>
                </a:solidFill>
                <a:effectLst/>
                <a:latin typeface="Arial" charset="0"/>
                <a:ea typeface="+mn-ea"/>
                <a:cs typeface="+mn-cs"/>
              </a:rPr>
              <a:t>and there is a focus on </a:t>
            </a:r>
            <a:r>
              <a:rPr lang="en-GB" sz="1200" b="1" kern="1200" dirty="0" smtClean="0">
                <a:solidFill>
                  <a:schemeClr val="tx1"/>
                </a:solidFill>
                <a:effectLst/>
                <a:latin typeface="Arial" charset="0"/>
                <a:ea typeface="+mn-ea"/>
                <a:cs typeface="+mn-cs"/>
              </a:rPr>
              <a:t>relationship</a:t>
            </a:r>
            <a:r>
              <a:rPr lang="en-GB" sz="1200" kern="1200" dirty="0" smtClean="0">
                <a:solidFill>
                  <a:schemeClr val="tx1"/>
                </a:solidFill>
                <a:effectLst/>
                <a:latin typeface="Arial" charset="0"/>
                <a:ea typeface="+mn-ea"/>
                <a:cs typeface="+mn-cs"/>
              </a:rPr>
              <a:t> building and creating a </a:t>
            </a:r>
            <a:r>
              <a:rPr lang="en-GB" sz="1200" b="1" kern="1200" dirty="0" smtClean="0">
                <a:solidFill>
                  <a:schemeClr val="tx1"/>
                </a:solidFill>
                <a:effectLst/>
                <a:latin typeface="Arial" charset="0"/>
                <a:ea typeface="+mn-ea"/>
                <a:cs typeface="+mn-cs"/>
              </a:rPr>
              <a:t>sense of belonging </a:t>
            </a:r>
            <a:r>
              <a:rPr lang="en-GB" sz="1200" kern="1200" dirty="0" smtClean="0">
                <a:solidFill>
                  <a:schemeClr val="tx1"/>
                </a:solidFill>
                <a:effectLst/>
                <a:latin typeface="Arial" charset="0"/>
                <a:ea typeface="+mn-ea"/>
                <a:cs typeface="+mn-cs"/>
              </a:rPr>
              <a:t>to the residential unit </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a:p>
            <a:pPr>
              <a:defRPr/>
            </a:pPr>
            <a:r>
              <a:rPr lang="en-GB"/>
              <a:t>			</a:t>
            </a:r>
            <a:r>
              <a:rPr lang="en-GB" b="1" i="1">
                <a:solidFill>
                  <a:schemeClr val="bg1"/>
                </a:solidFill>
                <a:latin typeface="Verdana" pitchFamily="34" charset="0"/>
              </a:rPr>
              <a:t>Department of Applied Social Science</a:t>
            </a:r>
          </a:p>
        </p:txBody>
      </p:sp>
    </p:spTree>
    <p:extLst>
      <p:ext uri="{BB962C8B-B14F-4D97-AF65-F5344CB8AC3E}">
        <p14:creationId xmlns:p14="http://schemas.microsoft.com/office/powerpoint/2010/main" val="151286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a:p>
            <a:pPr>
              <a:defRPr/>
            </a:pPr>
            <a:r>
              <a:rPr lang="en-GB"/>
              <a:t>			</a:t>
            </a:r>
            <a:r>
              <a:rPr lang="en-GB" b="1" i="1">
                <a:solidFill>
                  <a:schemeClr val="bg1"/>
                </a:solidFill>
                <a:latin typeface="Verdana" pitchFamily="34" charset="0"/>
              </a:rPr>
              <a:t>Department of Applied Social Science</a:t>
            </a:r>
          </a:p>
        </p:txBody>
      </p:sp>
    </p:spTree>
    <p:extLst>
      <p:ext uri="{BB962C8B-B14F-4D97-AF65-F5344CB8AC3E}">
        <p14:creationId xmlns:p14="http://schemas.microsoft.com/office/powerpoint/2010/main" val="40437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165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4213" y="0"/>
            <a:ext cx="6192837" cy="6165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a:p>
            <a:pPr>
              <a:defRPr/>
            </a:pPr>
            <a:r>
              <a:rPr lang="en-GB"/>
              <a:t>			</a:t>
            </a:r>
            <a:r>
              <a:rPr lang="en-GB" b="1" i="1">
                <a:solidFill>
                  <a:schemeClr val="bg1"/>
                </a:solidFill>
                <a:latin typeface="Verdana" pitchFamily="34" charset="0"/>
              </a:rPr>
              <a:t>Department of Applied Social Science</a:t>
            </a:r>
          </a:p>
        </p:txBody>
      </p:sp>
    </p:spTree>
    <p:extLst>
      <p:ext uri="{BB962C8B-B14F-4D97-AF65-F5344CB8AC3E}">
        <p14:creationId xmlns:p14="http://schemas.microsoft.com/office/powerpoint/2010/main" val="87586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DB95AA9-10E4-4F40-826A-6A0911D4BA95}" type="slidenum">
              <a:rPr lang="en-GB"/>
              <a:pPr>
                <a:defRPr/>
              </a:pPr>
              <a:t>‹#›</a:t>
            </a:fld>
            <a:endParaRPr lang="en-GB"/>
          </a:p>
        </p:txBody>
      </p:sp>
    </p:spTree>
    <p:extLst>
      <p:ext uri="{BB962C8B-B14F-4D97-AF65-F5344CB8AC3E}">
        <p14:creationId xmlns:p14="http://schemas.microsoft.com/office/powerpoint/2010/main" val="258662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B5F7AA1-2153-4313-B551-80DC39817711}" type="slidenum">
              <a:rPr lang="en-GB"/>
              <a:pPr>
                <a:defRPr/>
              </a:pPr>
              <a:t>‹#›</a:t>
            </a:fld>
            <a:endParaRPr lang="en-GB"/>
          </a:p>
        </p:txBody>
      </p:sp>
    </p:spTree>
    <p:extLst>
      <p:ext uri="{BB962C8B-B14F-4D97-AF65-F5344CB8AC3E}">
        <p14:creationId xmlns:p14="http://schemas.microsoft.com/office/powerpoint/2010/main" val="2511767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A04CA7D-5E40-4D9B-901A-8E574248A111}" type="slidenum">
              <a:rPr lang="en-GB"/>
              <a:pPr>
                <a:defRPr/>
              </a:pPr>
              <a:t>‹#›</a:t>
            </a:fld>
            <a:endParaRPr lang="en-GB"/>
          </a:p>
        </p:txBody>
      </p:sp>
    </p:spTree>
    <p:extLst>
      <p:ext uri="{BB962C8B-B14F-4D97-AF65-F5344CB8AC3E}">
        <p14:creationId xmlns:p14="http://schemas.microsoft.com/office/powerpoint/2010/main" val="199851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5B32E68-987C-4CAF-9E1A-09E14F4A4575}" type="slidenum">
              <a:rPr lang="en-GB"/>
              <a:pPr>
                <a:defRPr/>
              </a:pPr>
              <a:t>‹#›</a:t>
            </a:fld>
            <a:endParaRPr lang="en-GB"/>
          </a:p>
        </p:txBody>
      </p:sp>
    </p:spTree>
    <p:extLst>
      <p:ext uri="{BB962C8B-B14F-4D97-AF65-F5344CB8AC3E}">
        <p14:creationId xmlns:p14="http://schemas.microsoft.com/office/powerpoint/2010/main" val="3744221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CACFFF2-7C18-449D-AE3A-175D1DA516AB}" type="slidenum">
              <a:rPr lang="en-GB"/>
              <a:pPr>
                <a:defRPr/>
              </a:pPr>
              <a:t>‹#›</a:t>
            </a:fld>
            <a:endParaRPr lang="en-GB"/>
          </a:p>
        </p:txBody>
      </p:sp>
    </p:spTree>
    <p:extLst>
      <p:ext uri="{BB962C8B-B14F-4D97-AF65-F5344CB8AC3E}">
        <p14:creationId xmlns:p14="http://schemas.microsoft.com/office/powerpoint/2010/main" val="2166977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6035B1A-21D6-44C4-9B6F-B2BC4347A138}" type="slidenum">
              <a:rPr lang="en-GB"/>
              <a:pPr>
                <a:defRPr/>
              </a:pPr>
              <a:t>‹#›</a:t>
            </a:fld>
            <a:endParaRPr lang="en-GB"/>
          </a:p>
        </p:txBody>
      </p:sp>
    </p:spTree>
    <p:extLst>
      <p:ext uri="{BB962C8B-B14F-4D97-AF65-F5344CB8AC3E}">
        <p14:creationId xmlns:p14="http://schemas.microsoft.com/office/powerpoint/2010/main" val="265823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6A2F1BF-420A-4380-B39F-56ACB1685EB7}" type="slidenum">
              <a:rPr lang="en-GB"/>
              <a:pPr>
                <a:defRPr/>
              </a:pPr>
              <a:t>‹#›</a:t>
            </a:fld>
            <a:endParaRPr lang="en-GB"/>
          </a:p>
        </p:txBody>
      </p:sp>
    </p:spTree>
    <p:extLst>
      <p:ext uri="{BB962C8B-B14F-4D97-AF65-F5344CB8AC3E}">
        <p14:creationId xmlns:p14="http://schemas.microsoft.com/office/powerpoint/2010/main" val="1150341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7D68DC5-9BEC-4A11-92E6-37956B07F002}" type="slidenum">
              <a:rPr lang="en-GB"/>
              <a:pPr>
                <a:defRPr/>
              </a:pPr>
              <a:t>‹#›</a:t>
            </a:fld>
            <a:endParaRPr lang="en-GB"/>
          </a:p>
        </p:txBody>
      </p:sp>
    </p:spTree>
    <p:extLst>
      <p:ext uri="{BB962C8B-B14F-4D97-AF65-F5344CB8AC3E}">
        <p14:creationId xmlns:p14="http://schemas.microsoft.com/office/powerpoint/2010/main" val="29114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a:p>
            <a:pPr>
              <a:defRPr/>
            </a:pPr>
            <a:r>
              <a:rPr lang="en-GB"/>
              <a:t>			</a:t>
            </a:r>
            <a:r>
              <a:rPr lang="en-GB" b="1" i="1">
                <a:solidFill>
                  <a:schemeClr val="bg1"/>
                </a:solidFill>
                <a:latin typeface="Verdana" pitchFamily="34" charset="0"/>
              </a:rPr>
              <a:t>Department of Applied Social Science</a:t>
            </a:r>
          </a:p>
        </p:txBody>
      </p:sp>
    </p:spTree>
    <p:extLst>
      <p:ext uri="{BB962C8B-B14F-4D97-AF65-F5344CB8AC3E}">
        <p14:creationId xmlns:p14="http://schemas.microsoft.com/office/powerpoint/2010/main" val="2420586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A55C3CC-6540-493A-BD72-531056BD4597}" type="slidenum">
              <a:rPr lang="en-GB"/>
              <a:pPr>
                <a:defRPr/>
              </a:pPr>
              <a:t>‹#›</a:t>
            </a:fld>
            <a:endParaRPr lang="en-GB"/>
          </a:p>
        </p:txBody>
      </p:sp>
    </p:spTree>
    <p:extLst>
      <p:ext uri="{BB962C8B-B14F-4D97-AF65-F5344CB8AC3E}">
        <p14:creationId xmlns:p14="http://schemas.microsoft.com/office/powerpoint/2010/main" val="1822912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F8F0284-BA04-423C-B019-0006335AA3A5}" type="slidenum">
              <a:rPr lang="en-GB"/>
              <a:pPr>
                <a:defRPr/>
              </a:pPr>
              <a:t>‹#›</a:t>
            </a:fld>
            <a:endParaRPr lang="en-GB"/>
          </a:p>
        </p:txBody>
      </p:sp>
    </p:spTree>
    <p:extLst>
      <p:ext uri="{BB962C8B-B14F-4D97-AF65-F5344CB8AC3E}">
        <p14:creationId xmlns:p14="http://schemas.microsoft.com/office/powerpoint/2010/main" val="22034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5EBBEC-E235-4624-9762-ABF7150BC3FF}" type="slidenum">
              <a:rPr lang="en-GB"/>
              <a:pPr>
                <a:defRPr/>
              </a:pPr>
              <a:t>‹#›</a:t>
            </a:fld>
            <a:endParaRPr lang="en-GB"/>
          </a:p>
        </p:txBody>
      </p:sp>
    </p:spTree>
    <p:extLst>
      <p:ext uri="{BB962C8B-B14F-4D97-AF65-F5344CB8AC3E}">
        <p14:creationId xmlns:p14="http://schemas.microsoft.com/office/powerpoint/2010/main" val="3330591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rPr>
              <a:pPr/>
              <a:t>10/7/2014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235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76947"/>
                </a:solidFill>
              </a:defRPr>
            </a:lvl1pPr>
          </a:lstStyle>
          <a:p>
            <a:r>
              <a:rPr lang="en-GB" dirty="0" smtClean="0"/>
              <a:t>CLICK TO EDIT MASTER TITLE STYLE</a:t>
            </a:r>
            <a:endParaRPr lang="en-US" dirty="0"/>
          </a:p>
        </p:txBody>
      </p:sp>
      <p:sp>
        <p:nvSpPr>
          <p:cNvPr id="3" name="Content Placeholder 2"/>
          <p:cNvSpPr>
            <a:spLocks noGrp="1"/>
          </p:cNvSpPr>
          <p:nvPr>
            <p:ph idx="1" hasCustomPrompt="1"/>
          </p:nvPr>
        </p:nvSpPr>
        <p:spPr/>
        <p:txBody>
          <a:bodyPr/>
          <a:lstStyle>
            <a:lvl1pPr marL="0" indent="0">
              <a:buNone/>
              <a:defRPr sz="2400" b="1">
                <a:solidFill>
                  <a:srgbClr val="276947"/>
                </a:solidFill>
                <a:latin typeface="Arial"/>
                <a:cs typeface="Arial"/>
              </a:defRPr>
            </a:lvl1pPr>
            <a:lvl2pPr marL="742950" indent="-285750">
              <a:buFont typeface="Arial"/>
              <a:buChar char="•"/>
              <a:defRPr sz="2400"/>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655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451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756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bg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marL="0" indent="0">
              <a:buNone/>
              <a:defRPr sz="2000" b="1">
                <a:solidFill>
                  <a:srgbClr val="276947"/>
                </a:solidFill>
                <a:latin typeface="Arial"/>
                <a:cs typeface="Arial"/>
              </a:defRPr>
            </a:lvl1pPr>
            <a:lvl2pPr marL="742950" indent="-285750">
              <a:buFont typeface="Arial"/>
              <a:buChar cha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A6A6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10/7/2014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785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rPr>
              <a:pPr/>
              <a:t>10/7/2014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348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rPr>
              <a:pPr/>
              <a:t>10/7/2014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54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a:p>
            <a:pPr>
              <a:defRPr/>
            </a:pPr>
            <a:r>
              <a:rPr lang="en-GB"/>
              <a:t>			</a:t>
            </a:r>
            <a:r>
              <a:rPr lang="en-GB" b="1" i="1">
                <a:solidFill>
                  <a:schemeClr val="bg1"/>
                </a:solidFill>
                <a:latin typeface="Verdana" pitchFamily="34" charset="0"/>
              </a:rPr>
              <a:t>Department of Applied Social Science</a:t>
            </a:r>
          </a:p>
        </p:txBody>
      </p:sp>
    </p:spTree>
    <p:extLst>
      <p:ext uri="{BB962C8B-B14F-4D97-AF65-F5344CB8AC3E}">
        <p14:creationId xmlns:p14="http://schemas.microsoft.com/office/powerpoint/2010/main" val="3560105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9BBB59">
                  <a:shade val="75000"/>
                </a:srgbClr>
              </a:solidFill>
            </a:endParaRPr>
          </a:p>
        </p:txBody>
      </p:sp>
    </p:spTree>
    <p:extLst>
      <p:ext uri="{BB962C8B-B14F-4D97-AF65-F5344CB8AC3E}">
        <p14:creationId xmlns:p14="http://schemas.microsoft.com/office/powerpoint/2010/main" val="1854115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10/7/2014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245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856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10/7/2014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26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0"/>
            <a:ext cx="4152900" cy="616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89513" y="0"/>
            <a:ext cx="4154487" cy="616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a:p>
            <a:pPr>
              <a:defRPr/>
            </a:pPr>
            <a:r>
              <a:rPr lang="en-GB"/>
              <a:t>			</a:t>
            </a:r>
            <a:r>
              <a:rPr lang="en-GB" b="1" i="1">
                <a:solidFill>
                  <a:schemeClr val="bg1"/>
                </a:solidFill>
                <a:latin typeface="Verdana" pitchFamily="34" charset="0"/>
              </a:rPr>
              <a:t>Department of Applied Social Science</a:t>
            </a:r>
          </a:p>
        </p:txBody>
      </p:sp>
    </p:spTree>
    <p:extLst>
      <p:ext uri="{BB962C8B-B14F-4D97-AF65-F5344CB8AC3E}">
        <p14:creationId xmlns:p14="http://schemas.microsoft.com/office/powerpoint/2010/main" val="380297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a:p>
            <a:pPr>
              <a:defRPr/>
            </a:pPr>
            <a:r>
              <a:rPr lang="en-GB"/>
              <a:t>			</a:t>
            </a:r>
            <a:r>
              <a:rPr lang="en-GB" b="1" i="1">
                <a:solidFill>
                  <a:schemeClr val="bg1"/>
                </a:solidFill>
                <a:latin typeface="Verdana" pitchFamily="34" charset="0"/>
              </a:rPr>
              <a:t>Department of Applied Social Science</a:t>
            </a:r>
          </a:p>
        </p:txBody>
      </p:sp>
    </p:spTree>
    <p:extLst>
      <p:ext uri="{BB962C8B-B14F-4D97-AF65-F5344CB8AC3E}">
        <p14:creationId xmlns:p14="http://schemas.microsoft.com/office/powerpoint/2010/main" val="422685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a:p>
            <a:pPr>
              <a:defRPr/>
            </a:pPr>
            <a:r>
              <a:rPr lang="en-GB"/>
              <a:t>			</a:t>
            </a:r>
            <a:r>
              <a:rPr lang="en-GB" b="1" i="1">
                <a:solidFill>
                  <a:schemeClr val="bg1"/>
                </a:solidFill>
                <a:latin typeface="Verdana" pitchFamily="34" charset="0"/>
              </a:rPr>
              <a:t>Department of Applied Social Science</a:t>
            </a:r>
          </a:p>
        </p:txBody>
      </p:sp>
    </p:spTree>
    <p:extLst>
      <p:ext uri="{BB962C8B-B14F-4D97-AF65-F5344CB8AC3E}">
        <p14:creationId xmlns:p14="http://schemas.microsoft.com/office/powerpoint/2010/main" val="414976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a:p>
            <a:pPr>
              <a:defRPr/>
            </a:pPr>
            <a:r>
              <a:rPr lang="en-GB"/>
              <a:t>			</a:t>
            </a:r>
            <a:r>
              <a:rPr lang="en-GB" b="1" i="1">
                <a:solidFill>
                  <a:schemeClr val="bg1"/>
                </a:solidFill>
                <a:latin typeface="Verdana" pitchFamily="34" charset="0"/>
              </a:rPr>
              <a:t>Department of Applied Social Science</a:t>
            </a:r>
          </a:p>
        </p:txBody>
      </p:sp>
    </p:spTree>
    <p:extLst>
      <p:ext uri="{BB962C8B-B14F-4D97-AF65-F5344CB8AC3E}">
        <p14:creationId xmlns:p14="http://schemas.microsoft.com/office/powerpoint/2010/main" val="229547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a:p>
            <a:pPr>
              <a:defRPr/>
            </a:pPr>
            <a:r>
              <a:rPr lang="en-GB"/>
              <a:t>			</a:t>
            </a:r>
            <a:r>
              <a:rPr lang="en-GB" b="1" i="1">
                <a:solidFill>
                  <a:schemeClr val="bg1"/>
                </a:solidFill>
                <a:latin typeface="Verdana" pitchFamily="34" charset="0"/>
              </a:rPr>
              <a:t>Department of Applied Social Science</a:t>
            </a:r>
          </a:p>
        </p:txBody>
      </p:sp>
    </p:spTree>
    <p:extLst>
      <p:ext uri="{BB962C8B-B14F-4D97-AF65-F5344CB8AC3E}">
        <p14:creationId xmlns:p14="http://schemas.microsoft.com/office/powerpoint/2010/main" val="11964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a:p>
            <a:pPr>
              <a:defRPr/>
            </a:pPr>
            <a:r>
              <a:rPr lang="en-GB"/>
              <a:t>			</a:t>
            </a:r>
            <a:r>
              <a:rPr lang="en-GB" b="1" i="1">
                <a:solidFill>
                  <a:schemeClr val="bg1"/>
                </a:solidFill>
                <a:latin typeface="Verdana" pitchFamily="34" charset="0"/>
              </a:rPr>
              <a:t>Department of Applied Social Science</a:t>
            </a:r>
          </a:p>
        </p:txBody>
      </p:sp>
    </p:spTree>
    <p:extLst>
      <p:ext uri="{BB962C8B-B14F-4D97-AF65-F5344CB8AC3E}">
        <p14:creationId xmlns:p14="http://schemas.microsoft.com/office/powerpoint/2010/main" val="235824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860800"/>
            <a:ext cx="822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4213" y="0"/>
            <a:ext cx="8459787" cy="6165850"/>
          </a:xfrm>
          <a:prstGeom prst="rect">
            <a:avLst/>
          </a:prstGeom>
          <a:gradFill rotWithShape="1">
            <a:gsLst>
              <a:gs pos="0">
                <a:srgbClr val="D6E63A"/>
              </a:gs>
              <a:gs pos="50000">
                <a:srgbClr val="F0F0F0"/>
              </a:gs>
              <a:gs pos="100000">
                <a:srgbClr val="D6E63A"/>
              </a:gs>
            </a:gsLst>
            <a:lin ang="0" scaled="1"/>
          </a:gradFill>
          <a:ln w="76200">
            <a:solidFill>
              <a:srgbClr val="660033"/>
            </a:solid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9"/>
          <p:cNvSpPr>
            <a:spLocks noChangeArrowheads="1"/>
          </p:cNvSpPr>
          <p:nvPr/>
        </p:nvSpPr>
        <p:spPr bwMode="auto">
          <a:xfrm>
            <a:off x="0" y="0"/>
            <a:ext cx="684213" cy="6858000"/>
          </a:xfrm>
          <a:prstGeom prst="rect">
            <a:avLst/>
          </a:prstGeom>
          <a:gradFill rotWithShape="1">
            <a:gsLst>
              <a:gs pos="0">
                <a:srgbClr val="39001D"/>
              </a:gs>
              <a:gs pos="100000">
                <a:srgbClr val="660033"/>
              </a:gs>
            </a:gsLst>
            <a:lin ang="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6C6EAA0-37C1-434A-830B-5CAD4243E139}" type="slidenum">
              <a:rPr lang="en-GB" altLang="en-US" sz="1400" smtClean="0"/>
              <a:pPr algn="ctr" eaLnBrk="1" hangingPunct="1">
                <a:defRPr/>
              </a:pPr>
              <a:t>‹#›</a:t>
            </a:fld>
            <a:endParaRPr lang="en-GB" altLang="en-US" sz="1400" smtClean="0"/>
          </a:p>
        </p:txBody>
      </p:sp>
      <p:sp>
        <p:nvSpPr>
          <p:cNvPr id="1029" name="Rectangle 5"/>
          <p:cNvSpPr>
            <a:spLocks noGrp="1" noChangeArrowheads="1"/>
          </p:cNvSpPr>
          <p:nvPr>
            <p:ph type="ftr" sz="quarter" idx="3"/>
          </p:nvPr>
        </p:nvSpPr>
        <p:spPr bwMode="auto">
          <a:xfrm>
            <a:off x="468313" y="6165850"/>
            <a:ext cx="8675687" cy="692150"/>
          </a:xfrm>
          <a:prstGeom prst="rect">
            <a:avLst/>
          </a:prstGeom>
          <a:gradFill rotWithShape="1">
            <a:gsLst>
              <a:gs pos="0">
                <a:srgbClr val="660033"/>
              </a:gs>
              <a:gs pos="100000">
                <a:srgbClr val="660033">
                  <a:gamma/>
                  <a:shade val="56078"/>
                  <a:invGamma/>
                </a:srgbClr>
              </a:gs>
            </a:gsLst>
            <a:lin ang="5400000" scaled="1"/>
          </a:gradFill>
          <a:ln w="38100">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a:p>
            <a:pPr>
              <a:defRPr/>
            </a:pPr>
            <a:r>
              <a:rPr lang="en-GB"/>
              <a:t>			</a:t>
            </a:r>
            <a:r>
              <a:rPr lang="en-GB" b="1" i="1">
                <a:solidFill>
                  <a:schemeClr val="bg1"/>
                </a:solidFill>
                <a:latin typeface="Verdana" pitchFamily="34" charset="0"/>
              </a:rPr>
              <a:t>Department of Applied Social Science</a:t>
            </a:r>
          </a:p>
        </p:txBody>
      </p:sp>
      <p:pic>
        <p:nvPicPr>
          <p:cNvPr id="1030" name="Picture 7" descr="Generalidentity"/>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66950" y="6243638"/>
            <a:ext cx="16843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descr="esrcBW_SMO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7088" y="6203950"/>
            <a:ext cx="7445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3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43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43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B56D14E-D015-40BF-81F5-14A32E9E25FE}" type="slidenum">
              <a:rPr lang="en-GB"/>
              <a:pPr>
                <a:defRPr/>
              </a:pPr>
              <a:t>‹#›</a:t>
            </a:fld>
            <a:endParaRPr lang="en-GB"/>
          </a:p>
        </p:txBody>
      </p:sp>
      <p:pic>
        <p:nvPicPr>
          <p:cNvPr id="2055" name="Picture 7" descr="Generalidentity"/>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66950" y="6243638"/>
            <a:ext cx="16843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esrcBW_SMO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7088" y="6203950"/>
            <a:ext cx="7445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68C2560D-EC28-3B41-86E8-18F1CE0113B4}" type="datetimeFigureOut">
              <a:rPr lang="en-US" smtClean="0">
                <a:solidFill>
                  <a:prstClr val="black">
                    <a:tint val="75000"/>
                  </a:prstClr>
                </a:solidFill>
                <a:latin typeface="Times New Roman"/>
              </a:rPr>
              <a:pPr defTabSz="457200" fontAlgn="auto">
                <a:spcBef>
                  <a:spcPts val="0"/>
                </a:spcBef>
                <a:spcAft>
                  <a:spcPts val="0"/>
                </a:spcAft>
              </a:pPr>
              <a:t>10/7/2014</a:t>
            </a:fld>
            <a:endParaRPr lang="en-US">
              <a:solidFill>
                <a:prstClr val="black">
                  <a:tint val="75000"/>
                </a:prstClr>
              </a:solidFill>
              <a:latin typeface="Times New Roman"/>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Times New Roman"/>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066355A-084C-D24E-9AD2-7E4FC41EA627}" type="slidenum">
              <a:rPr lang="en-US" smtClean="0">
                <a:solidFill>
                  <a:prstClr val="black">
                    <a:tint val="75000"/>
                  </a:prstClr>
                </a:solidFill>
                <a:latin typeface="Times New Roman"/>
              </a:rPr>
              <a:pPr defTabSz="457200" fontAlgn="auto">
                <a:spcBef>
                  <a:spcPts val="0"/>
                </a:spcBef>
                <a:spcAft>
                  <a:spcPts val="0"/>
                </a:spcAft>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38040637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457200" rtl="0" eaLnBrk="1" latinLnBrk="0" hangingPunct="1">
        <a:lnSpc>
          <a:spcPct val="80000"/>
        </a:lnSpc>
        <a:spcBef>
          <a:spcPct val="0"/>
        </a:spcBef>
        <a:buNone/>
        <a:defRPr sz="4000" b="1" kern="1200">
          <a:solidFill>
            <a:srgbClr val="276947"/>
          </a:solidFill>
          <a:latin typeface="+mj-lt"/>
          <a:ea typeface="+mj-ea"/>
          <a:cs typeface="+mj-cs"/>
        </a:defRPr>
      </a:lvl1pPr>
    </p:titleStyle>
    <p:bodyStyle>
      <a:lvl1pPr marL="342900" indent="-34290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hyperlink" Target="http://www.foodforthoughtproject.inf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973513" y="2565400"/>
            <a:ext cx="438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endParaRPr lang="en-US" altLang="en-US" sz="2400">
              <a:latin typeface="Times New Roman" pitchFamily="18" charset="0"/>
            </a:endParaRPr>
          </a:p>
        </p:txBody>
      </p:sp>
      <p:sp>
        <p:nvSpPr>
          <p:cNvPr id="3075" name="Text Box 4"/>
          <p:cNvSpPr txBox="1">
            <a:spLocks noChangeArrowheads="1"/>
          </p:cNvSpPr>
          <p:nvPr/>
        </p:nvSpPr>
        <p:spPr bwMode="auto">
          <a:xfrm>
            <a:off x="973961" y="3861048"/>
            <a:ext cx="7777162" cy="193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GB" altLang="en-US" sz="2400" i="1" dirty="0"/>
              <a:t>	</a:t>
            </a:r>
            <a:r>
              <a:rPr lang="en-GB" altLang="en-US" sz="2400" i="1" dirty="0">
                <a:solidFill>
                  <a:schemeClr val="bg1"/>
                </a:solidFill>
              </a:rPr>
              <a:t>Samantha Punch, Ruth Emond and Ian McIntosh 			</a:t>
            </a:r>
            <a:r>
              <a:rPr lang="en-GB" altLang="en-US" sz="1800" dirty="0">
                <a:solidFill>
                  <a:schemeClr val="bg1"/>
                </a:solidFill>
              </a:rPr>
              <a:t>	</a:t>
            </a:r>
            <a:endParaRPr lang="en-GB" altLang="en-US" sz="2400" i="1" dirty="0">
              <a:solidFill>
                <a:schemeClr val="bg1"/>
              </a:solidFill>
            </a:endParaRPr>
          </a:p>
          <a:p>
            <a:pPr>
              <a:spcBef>
                <a:spcPct val="50000"/>
              </a:spcBef>
              <a:buFontTx/>
              <a:buNone/>
            </a:pPr>
            <a:r>
              <a:rPr lang="en-GB" altLang="en-US" sz="2400" b="1" i="1" dirty="0">
                <a:solidFill>
                  <a:schemeClr val="bg1"/>
                </a:solidFill>
              </a:rPr>
              <a:t>	School of Applied Social Science</a:t>
            </a:r>
          </a:p>
          <a:p>
            <a:pPr>
              <a:spcBef>
                <a:spcPct val="50000"/>
              </a:spcBef>
              <a:buFontTx/>
              <a:buNone/>
            </a:pPr>
            <a:r>
              <a:rPr lang="en-GB" altLang="en-US" sz="2400" b="1" i="1" dirty="0">
                <a:solidFill>
                  <a:schemeClr val="bg1"/>
                </a:solidFill>
              </a:rPr>
              <a:t>	</a:t>
            </a:r>
            <a:r>
              <a:rPr lang="en-GB" altLang="en-US" sz="2400" i="1" dirty="0">
                <a:solidFill>
                  <a:schemeClr val="bg1"/>
                </a:solidFill>
              </a:rPr>
              <a:t>s.v.punch@stir.ac.uk</a:t>
            </a:r>
          </a:p>
        </p:txBody>
      </p:sp>
      <p:sp>
        <p:nvSpPr>
          <p:cNvPr id="3076" name="Text Box 6"/>
          <p:cNvSpPr txBox="1">
            <a:spLocks noChangeArrowheads="1"/>
          </p:cNvSpPr>
          <p:nvPr/>
        </p:nvSpPr>
        <p:spPr bwMode="auto">
          <a:xfrm>
            <a:off x="323528" y="1773238"/>
            <a:ext cx="8568952" cy="15388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GB" sz="2800" b="1" dirty="0">
                <a:solidFill>
                  <a:schemeClr val="bg1"/>
                </a:solidFill>
              </a:rPr>
              <a:t>Food for Thought and Intersectionality: </a:t>
            </a:r>
            <a:endParaRPr lang="en-GB" sz="2800" b="1" dirty="0" smtClean="0">
              <a:solidFill>
                <a:schemeClr val="bg1"/>
              </a:solidFill>
            </a:endParaRPr>
          </a:p>
          <a:p>
            <a:pPr algn="ctr">
              <a:spcBef>
                <a:spcPts val="1200"/>
              </a:spcBef>
              <a:buNone/>
            </a:pPr>
            <a:r>
              <a:rPr lang="en-GB" sz="2800" b="1" dirty="0" smtClean="0">
                <a:solidFill>
                  <a:schemeClr val="bg1"/>
                </a:solidFill>
              </a:rPr>
              <a:t>Opportunities </a:t>
            </a:r>
            <a:r>
              <a:rPr lang="en-GB" sz="2800" b="1" dirty="0">
                <a:solidFill>
                  <a:schemeClr val="bg1"/>
                </a:solidFill>
              </a:rPr>
              <a:t>and Challenges of Collaboration between Research, Policy and Practice</a:t>
            </a:r>
            <a:endParaRPr lang="en-GB" sz="2800" dirty="0">
              <a:solidFill>
                <a:schemeClr val="bg1"/>
              </a:solidFill>
            </a:endParaRPr>
          </a:p>
        </p:txBody>
      </p:sp>
      <p:pic>
        <p:nvPicPr>
          <p:cNvPr id="3077" name="Picture 8" descr="birthdat c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0"/>
            <a:ext cx="1871662"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brit fo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5938" y="5613400"/>
            <a:ext cx="227806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1" descr="fridge F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73463"/>
            <a:ext cx="13779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descr="ju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5550" y="0"/>
            <a:ext cx="15684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3" descr="IMG_12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287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gradFill/>
          <a:ln w="9525"/>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400" smtClean="0"/>
          </a:p>
          <a:p>
            <a:pPr eaLnBrk="1" hangingPunct="1">
              <a:spcBef>
                <a:spcPct val="0"/>
              </a:spcBef>
              <a:buFontTx/>
              <a:buNone/>
            </a:pPr>
            <a:r>
              <a:rPr lang="en-GB" altLang="en-US" sz="1400" smtClean="0"/>
              <a:t>			</a:t>
            </a:r>
            <a:r>
              <a:rPr lang="en-GB" altLang="en-US" sz="1400" b="1" i="1" smtClean="0">
                <a:solidFill>
                  <a:schemeClr val="bg1"/>
                </a:solidFill>
                <a:latin typeface="Verdana" pitchFamily="34" charset="0"/>
              </a:rPr>
              <a:t>Department of Applied Social Science</a:t>
            </a:r>
          </a:p>
        </p:txBody>
      </p:sp>
      <p:sp>
        <p:nvSpPr>
          <p:cNvPr id="13315" name="Rectangle 2"/>
          <p:cNvSpPr>
            <a:spLocks noGrp="1" noChangeArrowheads="1"/>
          </p:cNvSpPr>
          <p:nvPr>
            <p:ph type="ctrTitle"/>
          </p:nvPr>
        </p:nvSpPr>
        <p:spPr/>
        <p:txBody>
          <a:bodyPr/>
          <a:lstStyle/>
          <a:p>
            <a:pPr eaLnBrk="1" hangingPunct="1"/>
            <a:endParaRPr lang="en-US" altLang="en-US" smtClean="0"/>
          </a:p>
        </p:txBody>
      </p:sp>
      <p:sp>
        <p:nvSpPr>
          <p:cNvPr id="161795" name="Rectangle 3"/>
          <p:cNvSpPr>
            <a:spLocks noGrp="1" noChangeArrowheads="1"/>
          </p:cNvSpPr>
          <p:nvPr>
            <p:ph type="subTitle" idx="1"/>
          </p:nvPr>
        </p:nvSpPr>
        <p:spPr>
          <a:xfrm>
            <a:off x="684213" y="0"/>
            <a:ext cx="8459787" cy="6165850"/>
          </a:xfrm>
        </p:spPr>
        <p:txBody>
          <a:bodyPr/>
          <a:lstStyle/>
          <a:p>
            <a:pPr algn="l" eaLnBrk="1" hangingPunct="1">
              <a:spcBef>
                <a:spcPct val="40000"/>
              </a:spcBef>
            </a:pPr>
            <a:r>
              <a:rPr lang="en-GB" altLang="en-US" sz="3600" b="1" dirty="0" smtClean="0"/>
              <a:t>Protection versus </a:t>
            </a:r>
          </a:p>
          <a:p>
            <a:pPr algn="l" eaLnBrk="1" hangingPunct="1">
              <a:spcBef>
                <a:spcPct val="40000"/>
              </a:spcBef>
            </a:pPr>
            <a:r>
              <a:rPr lang="en-GB" altLang="en-US" sz="3600" b="1" dirty="0" smtClean="0"/>
              <a:t>participation rights</a:t>
            </a:r>
          </a:p>
          <a:p>
            <a:pPr algn="l" eaLnBrk="1" hangingPunct="1">
              <a:spcBef>
                <a:spcPct val="40000"/>
              </a:spcBef>
            </a:pPr>
            <a:r>
              <a:rPr lang="en-GB" altLang="en-US" sz="3600" b="1" dirty="0"/>
              <a:t> </a:t>
            </a:r>
            <a:r>
              <a:rPr lang="en-GB" altLang="en-US" sz="3600" b="1" dirty="0" smtClean="0"/>
              <a:t>      </a:t>
            </a:r>
          </a:p>
          <a:p>
            <a:pPr algn="l" eaLnBrk="1" hangingPunct="1">
              <a:spcBef>
                <a:spcPct val="40000"/>
              </a:spcBef>
            </a:pPr>
            <a:r>
              <a:rPr lang="en-GB" altLang="en-US" sz="3600" b="1" dirty="0"/>
              <a:t> </a:t>
            </a:r>
            <a:r>
              <a:rPr lang="en-GB" altLang="en-US" sz="3600" b="1" dirty="0" smtClean="0"/>
              <a:t>         Snacks</a:t>
            </a:r>
            <a:endParaRPr lang="en-GB" altLang="en-US" sz="3600" dirty="0" smtClean="0"/>
          </a:p>
          <a:p>
            <a:pPr algn="l" eaLnBrk="1" hangingPunct="1">
              <a:spcBef>
                <a:spcPts val="3000"/>
              </a:spcBef>
              <a:buFontTx/>
              <a:buBlip>
                <a:blip r:embed="rId3"/>
              </a:buBlip>
            </a:pPr>
            <a:r>
              <a:rPr lang="en-GB" altLang="en-US" dirty="0" smtClean="0"/>
              <a:t>  </a:t>
            </a:r>
            <a:r>
              <a:rPr lang="en-GB" kern="1200" dirty="0">
                <a:latin typeface="Arial" charset="0"/>
              </a:rPr>
              <a:t>free access </a:t>
            </a:r>
            <a:r>
              <a:rPr lang="en-GB" kern="1200" dirty="0" smtClean="0">
                <a:latin typeface="Arial" charset="0"/>
              </a:rPr>
              <a:t>= right </a:t>
            </a:r>
            <a:r>
              <a:rPr lang="en-GB" kern="1200" dirty="0">
                <a:latin typeface="Arial" charset="0"/>
              </a:rPr>
              <a:t>to choice and a sense of self-determination, ownership and </a:t>
            </a:r>
            <a:r>
              <a:rPr lang="en-GB" kern="1200" dirty="0" smtClean="0">
                <a:latin typeface="Arial" charset="0"/>
              </a:rPr>
              <a:t>home</a:t>
            </a:r>
          </a:p>
          <a:p>
            <a:pPr algn="l" eaLnBrk="1" hangingPunct="1">
              <a:spcBef>
                <a:spcPts val="3000"/>
              </a:spcBef>
              <a:buBlip>
                <a:blip r:embed="rId3"/>
              </a:buBlip>
            </a:pPr>
            <a:r>
              <a:rPr lang="en-GB" altLang="en-US" kern="1200" dirty="0">
                <a:latin typeface="Arial" charset="0"/>
              </a:rPr>
              <a:t> </a:t>
            </a:r>
            <a:r>
              <a:rPr lang="en-GB" altLang="en-US" kern="1200" dirty="0" smtClean="0">
                <a:latin typeface="Arial" charset="0"/>
              </a:rPr>
              <a:t> </a:t>
            </a:r>
            <a:r>
              <a:rPr lang="en-GB" kern="1200" dirty="0" smtClean="0">
                <a:latin typeface="Arial" charset="0"/>
              </a:rPr>
              <a:t>controlled </a:t>
            </a:r>
            <a:r>
              <a:rPr lang="en-GB" kern="1200" dirty="0">
                <a:latin typeface="Arial" charset="0"/>
              </a:rPr>
              <a:t>access </a:t>
            </a:r>
            <a:r>
              <a:rPr lang="en-GB" kern="1200" dirty="0" smtClean="0">
                <a:latin typeface="Arial" charset="0"/>
              </a:rPr>
              <a:t>= in </a:t>
            </a:r>
            <a:r>
              <a:rPr lang="en-GB" kern="1200" dirty="0">
                <a:latin typeface="Arial" charset="0"/>
              </a:rPr>
              <a:t>the interest of health, safety and prevention of misuse. </a:t>
            </a:r>
          </a:p>
          <a:p>
            <a:pPr algn="l" eaLnBrk="1" hangingPunct="1">
              <a:spcBef>
                <a:spcPts val="3000"/>
              </a:spcBef>
              <a:buFontTx/>
              <a:buBlip>
                <a:blip r:embed="rId3"/>
              </a:buBlip>
            </a:pPr>
            <a:endParaRPr lang="en-GB" altLang="en-US"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548680"/>
            <a:ext cx="2194529" cy="216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1795">
                                            <p:txEl>
                                              <p:pRg st="4" end="4"/>
                                            </p:txEl>
                                          </p:spTgt>
                                        </p:tgtEl>
                                        <p:attrNameLst>
                                          <p:attrName>style.visibility</p:attrName>
                                        </p:attrNameLst>
                                      </p:cBhvr>
                                      <p:to>
                                        <p:strVal val="visible"/>
                                      </p:to>
                                    </p:set>
                                    <p:animEffect transition="in" filter="fade">
                                      <p:cBhvr>
                                        <p:cTn id="7" dur="500"/>
                                        <p:tgtEl>
                                          <p:spTgt spid="16179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795">
                                            <p:txEl>
                                              <p:pRg st="5" end="5"/>
                                            </p:txEl>
                                          </p:spTgt>
                                        </p:tgtEl>
                                        <p:attrNameLst>
                                          <p:attrName>style.visibility</p:attrName>
                                        </p:attrNameLst>
                                      </p:cBhvr>
                                      <p:to>
                                        <p:strVal val="visible"/>
                                      </p:to>
                                    </p:set>
                                    <p:animEffect transition="in" filter="fade">
                                      <p:cBhvr>
                                        <p:cTn id="12" dur="500"/>
                                        <p:tgtEl>
                                          <p:spTgt spid="161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gradFill/>
          <a:ln w="9525"/>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400" smtClean="0"/>
          </a:p>
          <a:p>
            <a:pPr eaLnBrk="1" hangingPunct="1">
              <a:spcBef>
                <a:spcPct val="0"/>
              </a:spcBef>
              <a:buFontTx/>
              <a:buNone/>
            </a:pPr>
            <a:r>
              <a:rPr lang="en-GB" altLang="en-US" sz="1400" smtClean="0"/>
              <a:t>			</a:t>
            </a:r>
            <a:r>
              <a:rPr lang="en-GB" altLang="en-US" sz="1400" b="1" i="1" smtClean="0">
                <a:solidFill>
                  <a:schemeClr val="bg1"/>
                </a:solidFill>
                <a:latin typeface="Verdana" pitchFamily="34" charset="0"/>
              </a:rPr>
              <a:t>Department of Applied Social Science</a:t>
            </a:r>
          </a:p>
        </p:txBody>
      </p:sp>
      <p:sp>
        <p:nvSpPr>
          <p:cNvPr id="17411" name="Rectangle 2"/>
          <p:cNvSpPr>
            <a:spLocks noGrp="1" noChangeArrowheads="1"/>
          </p:cNvSpPr>
          <p:nvPr>
            <p:ph type="ctrTitle"/>
          </p:nvPr>
        </p:nvSpPr>
        <p:spPr/>
        <p:txBody>
          <a:bodyPr/>
          <a:lstStyle/>
          <a:p>
            <a:pPr eaLnBrk="1" hangingPunct="1"/>
            <a:endParaRPr lang="en-US" altLang="en-US" smtClean="0"/>
          </a:p>
        </p:txBody>
      </p:sp>
      <p:sp>
        <p:nvSpPr>
          <p:cNvPr id="164867" name="Rectangle 3"/>
          <p:cNvSpPr>
            <a:spLocks noGrp="1" noChangeArrowheads="1"/>
          </p:cNvSpPr>
          <p:nvPr>
            <p:ph type="subTitle" idx="1"/>
          </p:nvPr>
        </p:nvSpPr>
        <p:spPr>
          <a:xfrm>
            <a:off x="684213" y="0"/>
            <a:ext cx="8459787" cy="6165850"/>
          </a:xfrm>
        </p:spPr>
        <p:txBody>
          <a:bodyPr/>
          <a:lstStyle/>
          <a:p>
            <a:pPr eaLnBrk="1" hangingPunct="1"/>
            <a:r>
              <a:rPr lang="en-GB" altLang="en-US" sz="3600" b="1" dirty="0" smtClean="0"/>
              <a:t>Rights, Intersectionality and Care</a:t>
            </a:r>
          </a:p>
          <a:p>
            <a:pPr algn="l" eaLnBrk="1" hangingPunct="1">
              <a:spcBef>
                <a:spcPts val="3600"/>
              </a:spcBef>
              <a:buBlip>
                <a:blip r:embed="rId3"/>
              </a:buBlip>
            </a:pPr>
            <a:r>
              <a:rPr lang="en-GB" altLang="en-US" dirty="0" smtClean="0"/>
              <a:t>  </a:t>
            </a:r>
            <a:r>
              <a:rPr lang="en-GB" altLang="en-US" kern="1200" dirty="0">
                <a:latin typeface="Arial" charset="0"/>
              </a:rPr>
              <a:t>intersecting identities </a:t>
            </a:r>
            <a:r>
              <a:rPr lang="en-GB" altLang="en-US" kern="1200" dirty="0" smtClean="0">
                <a:latin typeface="Arial" charset="0"/>
              </a:rPr>
              <a:t>may lead to </a:t>
            </a:r>
            <a:r>
              <a:rPr lang="en-US" kern="1200" dirty="0" smtClean="0">
                <a:latin typeface="Arial" charset="0"/>
              </a:rPr>
              <a:t>practice dominated by </a:t>
            </a:r>
            <a:r>
              <a:rPr lang="en-US" kern="1200" dirty="0">
                <a:latin typeface="Arial" charset="0"/>
              </a:rPr>
              <a:t>risk prevention and a focus on </a:t>
            </a:r>
            <a:r>
              <a:rPr lang="en-US" kern="1200" dirty="0" smtClean="0">
                <a:latin typeface="Arial" charset="0"/>
              </a:rPr>
              <a:t>children’s welfare rights</a:t>
            </a:r>
            <a:endParaRPr lang="en-US" kern="1200" dirty="0">
              <a:latin typeface="Arial" charset="0"/>
            </a:endParaRPr>
          </a:p>
          <a:p>
            <a:pPr algn="l" eaLnBrk="1" hangingPunct="1">
              <a:spcBef>
                <a:spcPts val="3600"/>
              </a:spcBef>
              <a:buBlip>
                <a:blip r:embed="rId3"/>
              </a:buBlip>
            </a:pPr>
            <a:r>
              <a:rPr lang="en-US" kern="1200" dirty="0" smtClean="0">
                <a:latin typeface="Arial" charset="0"/>
              </a:rPr>
              <a:t>  at the expense of children’s </a:t>
            </a:r>
            <a:r>
              <a:rPr lang="en-US" kern="1200" dirty="0">
                <a:latin typeface="Arial" charset="0"/>
              </a:rPr>
              <a:t>agency and their rights to </a:t>
            </a:r>
            <a:r>
              <a:rPr lang="en-US" kern="1200" dirty="0" smtClean="0">
                <a:latin typeface="Arial" charset="0"/>
              </a:rPr>
              <a:t>self-determination</a:t>
            </a:r>
          </a:p>
          <a:p>
            <a:pPr algn="l" eaLnBrk="1" hangingPunct="1">
              <a:spcBef>
                <a:spcPct val="60000"/>
              </a:spcBef>
            </a:pPr>
            <a:endParaRPr lang="en-US" sz="2400" kern="1200" dirty="0">
              <a:latin typeface="Arial" charset="0"/>
            </a:endParaRPr>
          </a:p>
          <a:p>
            <a:pPr algn="l" eaLnBrk="1" hangingPunct="1">
              <a:spcBef>
                <a:spcPct val="60000"/>
              </a:spcBef>
            </a:pPr>
            <a:r>
              <a:rPr lang="en-US" sz="2000" dirty="0"/>
              <a:t>Punch, S., McIntosh, I. and Emond, R. (2012) ‘‘You have a right to be nourished and fed, but do I have a right to make sure you eat your food?’: Children’s Rights and Food Practices in Residential Care’, </a:t>
            </a:r>
            <a:r>
              <a:rPr lang="en-US" sz="2000" i="1" dirty="0"/>
              <a:t>International Journal of Human Rights</a:t>
            </a:r>
            <a:r>
              <a:rPr lang="en-US" sz="2000" dirty="0"/>
              <a:t>, 16(8): </a:t>
            </a:r>
            <a:r>
              <a:rPr lang="en-US" sz="2000" dirty="0" smtClean="0"/>
              <a:t>1250-1262.</a:t>
            </a:r>
            <a:endParaRPr lang="en-GB" altLang="en-US" sz="2000" dirty="0"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8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48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89607"/>
            <a:ext cx="2376264" cy="1843249"/>
          </a:xfrm>
          <a:prstGeom prst="rect">
            <a:avLst/>
          </a:prstGeom>
          <a:noFill/>
          <a:ln>
            <a:noFill/>
          </a:ln>
          <a:extLst>
            <a:ext uri="{FAA26D3D-D897-4be2-8F04-BA451C77F1D7}">
              <ma14:placeholderFlag xmlns="" xmlns:ma14="http://schemas.microsoft.com/office/mac/drawingml/2011/main"/>
            </a:ext>
          </a:extLst>
        </p:spPr>
      </p:pic>
      <p:sp>
        <p:nvSpPr>
          <p:cNvPr id="5" name="Rectangle 4"/>
          <p:cNvSpPr/>
          <p:nvPr/>
        </p:nvSpPr>
        <p:spPr>
          <a:xfrm>
            <a:off x="0" y="2492896"/>
            <a:ext cx="9144000" cy="1872208"/>
          </a:xfrm>
          <a:prstGeom prst="rect">
            <a:avLst/>
          </a:prstGeom>
          <a:solidFill>
            <a:srgbClr val="195B3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fontAlgn="auto">
              <a:spcBef>
                <a:spcPts val="0"/>
              </a:spcBef>
              <a:spcAft>
                <a:spcPts val="0"/>
              </a:spcAft>
            </a:pPr>
            <a:endParaRPr lang="en-US">
              <a:solidFill>
                <a:prstClr val="white"/>
              </a:solidFill>
            </a:endParaRPr>
          </a:p>
        </p:txBody>
      </p:sp>
      <p:sp>
        <p:nvSpPr>
          <p:cNvPr id="6" name="Text Box 6"/>
          <p:cNvSpPr txBox="1"/>
          <p:nvPr/>
        </p:nvSpPr>
        <p:spPr>
          <a:xfrm>
            <a:off x="619125" y="2954164"/>
            <a:ext cx="7677150" cy="1274936"/>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fontAlgn="auto">
              <a:spcBef>
                <a:spcPts val="0"/>
              </a:spcBef>
              <a:spcAft>
                <a:spcPts val="0"/>
              </a:spcAft>
            </a:pPr>
            <a:r>
              <a:rPr lang="en-GB" sz="2800" b="1" dirty="0">
                <a:solidFill>
                  <a:prstClr val="white"/>
                </a:solidFill>
              </a:rPr>
              <a:t>Food based training, assessment and intervention tools for carers of looked after young people</a:t>
            </a:r>
            <a:endParaRPr lang="en-GB" sz="2800" dirty="0">
              <a:solidFill>
                <a:prstClr val="white"/>
              </a:solidFill>
            </a:endParaRPr>
          </a:p>
        </p:txBody>
      </p:sp>
      <p:sp>
        <p:nvSpPr>
          <p:cNvPr id="7" name="Text Box 7"/>
          <p:cNvSpPr txBox="1"/>
          <p:nvPr/>
        </p:nvSpPr>
        <p:spPr>
          <a:xfrm>
            <a:off x="1657350" y="4581128"/>
            <a:ext cx="5829300" cy="9144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fontAlgn="auto">
              <a:lnSpc>
                <a:spcPct val="120000"/>
              </a:lnSpc>
              <a:spcBef>
                <a:spcPts val="0"/>
              </a:spcBef>
              <a:spcAft>
                <a:spcPts val="0"/>
              </a:spcAft>
            </a:pPr>
            <a:r>
              <a:rPr lang="en-GB" dirty="0">
                <a:solidFill>
                  <a:srgbClr val="BFBFBF"/>
                </a:solidFill>
                <a:latin typeface="Arial"/>
                <a:ea typeface="ＭＳ 明朝"/>
                <a:cs typeface="AkzidenzGroteskStd-Light"/>
              </a:rPr>
              <a:t>Raising awareness of the power of food in understanding and caring for looked after children</a:t>
            </a:r>
            <a:endParaRPr lang="en-GB" sz="1400" dirty="0">
              <a:solidFill>
                <a:prstClr val="black"/>
              </a:solidFill>
              <a:ea typeface="ＭＳ 明朝"/>
              <a:cs typeface="Times New Roman"/>
            </a:endParaRPr>
          </a:p>
        </p:txBody>
      </p:sp>
      <p:pic>
        <p:nvPicPr>
          <p:cNvPr id="9" name="Picture 8"/>
          <p:cNvPicPr>
            <a:picLocks noChangeAspect="1"/>
          </p:cNvPicPr>
          <p:nvPr/>
        </p:nvPicPr>
        <p:blipFill>
          <a:blip r:embed="rId4"/>
          <a:stretch>
            <a:fillRect/>
          </a:stretch>
        </p:blipFill>
        <p:spPr>
          <a:xfrm>
            <a:off x="1219200" y="5671126"/>
            <a:ext cx="6642100" cy="977900"/>
          </a:xfrm>
          <a:prstGeom prst="rect">
            <a:avLst/>
          </a:prstGeom>
        </p:spPr>
      </p:pic>
    </p:spTree>
    <p:extLst>
      <p:ext uri="{BB962C8B-B14F-4D97-AF65-F5344CB8AC3E}">
        <p14:creationId xmlns:p14="http://schemas.microsoft.com/office/powerpoint/2010/main" val="1976422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87405" y="3742685"/>
            <a:ext cx="3835400" cy="43688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US" dirty="0" smtClean="0"/>
              <a:t>The Process -  in Partnership</a:t>
            </a:r>
            <a:endParaRPr lang="en-US" dirty="0"/>
          </a:p>
        </p:txBody>
      </p:sp>
      <p:sp>
        <p:nvSpPr>
          <p:cNvPr id="3" name="Content Placeholder 2"/>
          <p:cNvSpPr>
            <a:spLocks noGrp="1"/>
          </p:cNvSpPr>
          <p:nvPr>
            <p:ph idx="1"/>
          </p:nvPr>
        </p:nvSpPr>
        <p:spPr>
          <a:xfrm>
            <a:off x="542925" y="1417638"/>
            <a:ext cx="8229600" cy="4668837"/>
          </a:xfrm>
        </p:spPr>
        <p:txBody>
          <a:bodyPr>
            <a:normAutofit/>
          </a:bodyPr>
          <a:lstStyle/>
          <a:p>
            <a:r>
              <a:rPr lang="en-US" dirty="0" smtClean="0"/>
              <a:t>Steering Group:</a:t>
            </a:r>
          </a:p>
          <a:p>
            <a:pPr lvl="1"/>
            <a:r>
              <a:rPr lang="en-US" sz="2200" dirty="0" smtClean="0"/>
              <a:t>All partners represented and regular meetings</a:t>
            </a:r>
          </a:p>
          <a:p>
            <a:pPr lvl="1"/>
            <a:endParaRPr lang="en-US" sz="2200" dirty="0" smtClean="0"/>
          </a:p>
          <a:p>
            <a:pPr marL="0" lvl="1" indent="0">
              <a:buNone/>
            </a:pPr>
            <a:r>
              <a:rPr lang="en-US" sz="2200" dirty="0" smtClean="0"/>
              <a:t> </a:t>
            </a:r>
            <a:r>
              <a:rPr lang="en-US" b="1" dirty="0" smtClean="0">
                <a:solidFill>
                  <a:srgbClr val="276947"/>
                </a:solidFill>
                <a:latin typeface="Arial"/>
                <a:cs typeface="Arial"/>
              </a:rPr>
              <a:t>Working Group - devising, delivery, evaluation:</a:t>
            </a:r>
          </a:p>
          <a:p>
            <a:pPr lvl="1"/>
            <a:r>
              <a:rPr lang="en-US" sz="2200" dirty="0" smtClean="0"/>
              <a:t>2-3 from each </a:t>
            </a:r>
            <a:r>
              <a:rPr lang="en-US" sz="2200" dirty="0" err="1" smtClean="0"/>
              <a:t>organisation</a:t>
            </a:r>
            <a:r>
              <a:rPr lang="en-US" sz="2200" dirty="0" smtClean="0"/>
              <a:t>: </a:t>
            </a:r>
            <a:r>
              <a:rPr lang="en-US" sz="2200" dirty="0" err="1" smtClean="0"/>
              <a:t>carers</a:t>
            </a:r>
            <a:r>
              <a:rPr lang="en-US" sz="2200" dirty="0" smtClean="0"/>
              <a:t>, managers, supervisors</a:t>
            </a:r>
          </a:p>
          <a:p>
            <a:pPr lvl="1"/>
            <a:r>
              <a:rPr lang="en-US" sz="2200" dirty="0" smtClean="0"/>
              <a:t>Aim </a:t>
            </a:r>
            <a:r>
              <a:rPr lang="en-US" sz="2000" dirty="0" smtClean="0"/>
              <a:t>to develop a variety of training resources</a:t>
            </a:r>
          </a:p>
          <a:p>
            <a:endParaRPr lang="en-US" sz="2000" dirty="0"/>
          </a:p>
          <a:p>
            <a:pPr indent="-285750">
              <a:spcBef>
                <a:spcPts val="1800"/>
              </a:spcBef>
            </a:pPr>
            <a:r>
              <a:rPr lang="en-US" dirty="0" smtClean="0"/>
              <a:t>Downloadable free </a:t>
            </a:r>
            <a:r>
              <a:rPr lang="en-US" dirty="0"/>
              <a:t>resources</a:t>
            </a:r>
            <a:r>
              <a:rPr lang="en-US" dirty="0" smtClean="0"/>
              <a:t>:</a:t>
            </a:r>
            <a:endParaRPr lang="en-US" sz="800" dirty="0"/>
          </a:p>
          <a:p>
            <a:pPr marL="914400" lvl="2" indent="0">
              <a:buNone/>
            </a:pPr>
            <a:r>
              <a:rPr lang="en-US" sz="2000" b="1" dirty="0">
                <a:hlinkClick r:id="rId4"/>
              </a:rPr>
              <a:t>http://www.foodforthoughtproject.info/</a:t>
            </a:r>
            <a:endParaRPr lang="en-US" sz="2000" b="1" dirty="0"/>
          </a:p>
          <a:p>
            <a:endParaRPr lang="en-US" sz="2000" dirty="0"/>
          </a:p>
        </p:txBody>
      </p:sp>
    </p:spTree>
    <p:extLst>
      <p:ext uri="{BB962C8B-B14F-4D97-AF65-F5344CB8AC3E}">
        <p14:creationId xmlns:p14="http://schemas.microsoft.com/office/powerpoint/2010/main" val="2043102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Resources: </a:t>
            </a:r>
            <a:r>
              <a:rPr lang="en-US" sz="2800" dirty="0" smtClean="0"/>
              <a:t>Interactive Introduction</a:t>
            </a:r>
            <a:endParaRPr lang="en-US" sz="2800" dirty="0"/>
          </a:p>
        </p:txBody>
      </p:sp>
      <p:sp>
        <p:nvSpPr>
          <p:cNvPr id="3" name="Content Placeholder 2"/>
          <p:cNvSpPr>
            <a:spLocks noGrp="1"/>
          </p:cNvSpPr>
          <p:nvPr>
            <p:ph idx="1"/>
          </p:nvPr>
        </p:nvSpPr>
        <p:spPr>
          <a:xfrm>
            <a:off x="4116060" y="2008483"/>
            <a:ext cx="4570740" cy="4432025"/>
          </a:xfrm>
        </p:spPr>
        <p:txBody>
          <a:bodyPr>
            <a:normAutofit/>
          </a:bodyPr>
          <a:lstStyle/>
          <a:p>
            <a:pPr lvl="1">
              <a:lnSpc>
                <a:spcPct val="90000"/>
              </a:lnSpc>
              <a:spcBef>
                <a:spcPts val="4200"/>
              </a:spcBef>
            </a:pPr>
            <a:r>
              <a:rPr lang="en-US" sz="2800" dirty="0" smtClean="0"/>
              <a:t>Short </a:t>
            </a:r>
            <a:r>
              <a:rPr lang="en-US" sz="2800" dirty="0"/>
              <a:t>online </a:t>
            </a:r>
            <a:r>
              <a:rPr lang="en-US" sz="2800" dirty="0" smtClean="0"/>
              <a:t>introduction </a:t>
            </a:r>
            <a:r>
              <a:rPr lang="en-US" sz="2800" dirty="0"/>
              <a:t>to basic concepts</a:t>
            </a:r>
          </a:p>
          <a:p>
            <a:pPr lvl="1">
              <a:lnSpc>
                <a:spcPct val="90000"/>
              </a:lnSpc>
              <a:spcBef>
                <a:spcPts val="4200"/>
              </a:spcBef>
            </a:pPr>
            <a:r>
              <a:rPr lang="en-US" sz="2800" dirty="0"/>
              <a:t>Raises awareness of food as a symbol</a:t>
            </a:r>
          </a:p>
          <a:p>
            <a:pPr lvl="1">
              <a:lnSpc>
                <a:spcPct val="90000"/>
              </a:lnSpc>
              <a:spcBef>
                <a:spcPts val="4200"/>
              </a:spcBef>
            </a:pPr>
            <a:r>
              <a:rPr lang="en-US" sz="2800" dirty="0" smtClean="0"/>
              <a:t>Individual reflections</a:t>
            </a:r>
          </a:p>
          <a:p>
            <a:pPr marL="457200" lvl="1" indent="0">
              <a:lnSpc>
                <a:spcPct val="90000"/>
              </a:lnSpc>
              <a:spcBef>
                <a:spcPts val="1200"/>
              </a:spcBef>
              <a:buNone/>
            </a:pPr>
            <a:endParaRPr lang="en-US" sz="22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32" y="1817982"/>
            <a:ext cx="3100388" cy="4406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07232" y="1525003"/>
            <a:ext cx="2331244" cy="646331"/>
          </a:xfrm>
          <a:prstGeom prst="rect">
            <a:avLst/>
          </a:prstGeom>
          <a:solidFill>
            <a:schemeClr val="bg1"/>
          </a:solidFill>
        </p:spPr>
        <p:txBody>
          <a:bodyPr wrap="square" rtlCol="0">
            <a:spAutoFit/>
          </a:bodyPr>
          <a:lstStyle/>
          <a:p>
            <a:pPr defTabSz="457200" fontAlgn="auto">
              <a:spcBef>
                <a:spcPts val="0"/>
              </a:spcBef>
              <a:spcAft>
                <a:spcPts val="0"/>
              </a:spcAft>
            </a:pPr>
            <a:r>
              <a:rPr lang="en-US" b="1" dirty="0">
                <a:solidFill>
                  <a:srgbClr val="155B3A"/>
                </a:solidFill>
                <a:latin typeface="Arial"/>
                <a:cs typeface="Arial"/>
              </a:rPr>
              <a:t>INTERACTIVE INTRODUCTION</a:t>
            </a:r>
          </a:p>
        </p:txBody>
      </p:sp>
    </p:spTree>
    <p:extLst>
      <p:ext uri="{BB962C8B-B14F-4D97-AF65-F5344CB8AC3E}">
        <p14:creationId xmlns:p14="http://schemas.microsoft.com/office/powerpoint/2010/main" val="3624465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Resources: </a:t>
            </a:r>
            <a:r>
              <a:rPr lang="en-US" sz="2800" dirty="0" smtClean="0"/>
              <a:t>Reflective Workshop</a:t>
            </a:r>
            <a:endParaRPr lang="en-US" sz="2800" dirty="0"/>
          </a:p>
        </p:txBody>
      </p:sp>
      <p:sp>
        <p:nvSpPr>
          <p:cNvPr id="3" name="Content Placeholder 2"/>
          <p:cNvSpPr>
            <a:spLocks noGrp="1"/>
          </p:cNvSpPr>
          <p:nvPr>
            <p:ph idx="1"/>
          </p:nvPr>
        </p:nvSpPr>
        <p:spPr>
          <a:xfrm>
            <a:off x="4048125" y="1266825"/>
            <a:ext cx="4742379" cy="5479775"/>
          </a:xfrm>
        </p:spPr>
        <p:txBody>
          <a:bodyPr>
            <a:normAutofit/>
          </a:bodyPr>
          <a:lstStyle/>
          <a:p>
            <a:pPr lvl="1">
              <a:spcBef>
                <a:spcPts val="1200"/>
              </a:spcBef>
            </a:pPr>
            <a:r>
              <a:rPr lang="en-US" sz="2200" dirty="0"/>
              <a:t>Workshops raise awareness of food as a symbol – in discussion with </a:t>
            </a:r>
            <a:r>
              <a:rPr lang="en-US" sz="2200" dirty="0" smtClean="0"/>
              <a:t>others</a:t>
            </a:r>
          </a:p>
          <a:p>
            <a:pPr lvl="1">
              <a:spcBef>
                <a:spcPts val="1200"/>
              </a:spcBef>
            </a:pPr>
            <a:r>
              <a:rPr lang="en-US" sz="2200" dirty="0" smtClean="0"/>
              <a:t>Support materials for </a:t>
            </a:r>
            <a:r>
              <a:rPr lang="en-US" sz="2200" dirty="0" err="1" smtClean="0"/>
              <a:t>organisations</a:t>
            </a:r>
            <a:r>
              <a:rPr lang="en-US" sz="2200" dirty="0" smtClean="0"/>
              <a:t> to run own Reflective Workshops</a:t>
            </a:r>
          </a:p>
          <a:p>
            <a:pPr lvl="1">
              <a:spcBef>
                <a:spcPts val="1200"/>
              </a:spcBef>
            </a:pPr>
            <a:r>
              <a:rPr lang="en-US" sz="2200" dirty="0" smtClean="0"/>
              <a:t>All PowerPoint slides and </a:t>
            </a:r>
            <a:r>
              <a:rPr lang="en-US" sz="2200" dirty="0"/>
              <a:t>H</a:t>
            </a:r>
            <a:r>
              <a:rPr lang="en-US" sz="2200" dirty="0" smtClean="0"/>
              <a:t>andouts provided</a:t>
            </a:r>
          </a:p>
          <a:p>
            <a:pPr lvl="1">
              <a:spcBef>
                <a:spcPts val="1200"/>
              </a:spcBef>
            </a:pPr>
            <a:r>
              <a:rPr lang="en-US" sz="2200" b="1" dirty="0" smtClean="0"/>
              <a:t>Free</a:t>
            </a:r>
            <a:r>
              <a:rPr lang="en-US" sz="2200" dirty="0" smtClean="0"/>
              <a:t> ‘train the trainer’ workshop in September – email Ruth: </a:t>
            </a:r>
            <a:r>
              <a:rPr lang="en-US" sz="2200" dirty="0"/>
              <a:t>h.r.emond@stir.ac.uk</a:t>
            </a:r>
            <a:endParaRPr lang="en-US" sz="2200" dirty="0" smtClean="0"/>
          </a:p>
          <a:p>
            <a:pPr marL="457200" lvl="1"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22" y="1741488"/>
            <a:ext cx="3071813" cy="4306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3875" y="1627659"/>
            <a:ext cx="2667000" cy="369332"/>
          </a:xfrm>
          <a:prstGeom prst="rect">
            <a:avLst/>
          </a:prstGeom>
          <a:solidFill>
            <a:schemeClr val="bg1"/>
          </a:solidFill>
        </p:spPr>
        <p:txBody>
          <a:bodyPr wrap="square" rtlCol="0">
            <a:spAutoFit/>
          </a:bodyPr>
          <a:lstStyle/>
          <a:p>
            <a:pPr defTabSz="457200" fontAlgn="auto">
              <a:spcBef>
                <a:spcPts val="0"/>
              </a:spcBef>
              <a:spcAft>
                <a:spcPts val="0"/>
              </a:spcAft>
            </a:pPr>
            <a:r>
              <a:rPr lang="en-US" b="1" dirty="0">
                <a:solidFill>
                  <a:srgbClr val="155B3A"/>
                </a:solidFill>
                <a:latin typeface="Arial"/>
                <a:cs typeface="Arial"/>
              </a:rPr>
              <a:t>FACILITATORS’ PACK</a:t>
            </a:r>
          </a:p>
        </p:txBody>
      </p:sp>
    </p:spTree>
    <p:extLst>
      <p:ext uri="{BB962C8B-B14F-4D97-AF65-F5344CB8AC3E}">
        <p14:creationId xmlns:p14="http://schemas.microsoft.com/office/powerpoint/2010/main" val="292609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Resources: </a:t>
            </a:r>
            <a:r>
              <a:rPr lang="en-US" sz="2800" dirty="0"/>
              <a:t>Reflective Tool</a:t>
            </a:r>
          </a:p>
        </p:txBody>
      </p:sp>
      <p:sp>
        <p:nvSpPr>
          <p:cNvPr id="3" name="Content Placeholder 2"/>
          <p:cNvSpPr>
            <a:spLocks noGrp="1"/>
          </p:cNvSpPr>
          <p:nvPr>
            <p:ph idx="1"/>
          </p:nvPr>
        </p:nvSpPr>
        <p:spPr>
          <a:xfrm>
            <a:off x="3896985" y="1834867"/>
            <a:ext cx="4121994" cy="4297216"/>
          </a:xfrm>
        </p:spPr>
        <p:txBody>
          <a:bodyPr>
            <a:normAutofit/>
          </a:bodyPr>
          <a:lstStyle/>
          <a:p>
            <a:pPr lvl="1">
              <a:lnSpc>
                <a:spcPct val="90000"/>
              </a:lnSpc>
              <a:spcBef>
                <a:spcPts val="3000"/>
              </a:spcBef>
            </a:pPr>
            <a:r>
              <a:rPr lang="en-US" sz="2200" dirty="0" smtClean="0"/>
              <a:t>Encourages personal reflection on a specific child</a:t>
            </a:r>
          </a:p>
          <a:p>
            <a:pPr lvl="1">
              <a:lnSpc>
                <a:spcPct val="90000"/>
              </a:lnSpc>
              <a:spcBef>
                <a:spcPts val="3000"/>
              </a:spcBef>
            </a:pPr>
            <a:r>
              <a:rPr lang="en-US" sz="2200" dirty="0" smtClean="0"/>
              <a:t>Two available formats</a:t>
            </a:r>
          </a:p>
          <a:p>
            <a:pPr lvl="1">
              <a:lnSpc>
                <a:spcPct val="90000"/>
              </a:lnSpc>
              <a:spcBef>
                <a:spcPts val="3000"/>
              </a:spcBef>
            </a:pPr>
            <a:r>
              <a:rPr lang="en-US" sz="2200" dirty="0" smtClean="0"/>
              <a:t>Confidential to </a:t>
            </a:r>
            <a:r>
              <a:rPr lang="en-US" sz="2200" dirty="0" err="1" smtClean="0"/>
              <a:t>carer</a:t>
            </a:r>
            <a:r>
              <a:rPr lang="en-US" sz="2200" dirty="0" smtClean="0"/>
              <a:t>/worker</a:t>
            </a:r>
            <a:endParaRPr lang="en-US" sz="2200" dirty="0"/>
          </a:p>
          <a:p>
            <a:pPr lvl="1">
              <a:lnSpc>
                <a:spcPct val="90000"/>
              </a:lnSpc>
              <a:spcBef>
                <a:spcPts val="3000"/>
              </a:spcBef>
            </a:pPr>
            <a:r>
              <a:rPr lang="en-US" sz="2200" dirty="0" smtClean="0"/>
              <a:t>Useful to identify issues for supervision or peer support discussions </a:t>
            </a:r>
          </a:p>
          <a:p>
            <a:pPr lvl="1">
              <a:lnSpc>
                <a:spcPct val="90000"/>
              </a:lnSpc>
              <a:spcBef>
                <a:spcPts val="3000"/>
              </a:spcBef>
            </a:pPr>
            <a:r>
              <a:rPr lang="en-US" sz="2200" dirty="0" smtClean="0"/>
              <a:t>Separate Guidance notes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21" y="1882536"/>
            <a:ext cx="3034904" cy="423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57200" y="1525003"/>
            <a:ext cx="2331244" cy="646331"/>
          </a:xfrm>
          <a:prstGeom prst="rect">
            <a:avLst/>
          </a:prstGeom>
          <a:solidFill>
            <a:schemeClr val="bg1"/>
          </a:solidFill>
        </p:spPr>
        <p:txBody>
          <a:bodyPr wrap="square" rtlCol="0">
            <a:spAutoFit/>
          </a:bodyPr>
          <a:lstStyle/>
          <a:p>
            <a:pPr defTabSz="457200" fontAlgn="auto">
              <a:spcBef>
                <a:spcPts val="0"/>
              </a:spcBef>
              <a:spcAft>
                <a:spcPts val="0"/>
              </a:spcAft>
            </a:pPr>
            <a:r>
              <a:rPr lang="en-US" b="1" dirty="0">
                <a:solidFill>
                  <a:srgbClr val="C0504D">
                    <a:lumMod val="75000"/>
                  </a:srgbClr>
                </a:solidFill>
                <a:latin typeface="Arial"/>
                <a:cs typeface="Arial"/>
              </a:rPr>
              <a:t>REFLECTIVE TOOL &amp; GUIDANCE</a:t>
            </a:r>
          </a:p>
        </p:txBody>
      </p:sp>
    </p:spTree>
    <p:extLst>
      <p:ext uri="{BB962C8B-B14F-4D97-AF65-F5344CB8AC3E}">
        <p14:creationId xmlns:p14="http://schemas.microsoft.com/office/powerpoint/2010/main" val="2698958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Resources: </a:t>
            </a:r>
            <a:r>
              <a:rPr lang="en-US" sz="2800" dirty="0"/>
              <a:t>Peer Support Guidance</a:t>
            </a:r>
          </a:p>
        </p:txBody>
      </p:sp>
      <p:sp>
        <p:nvSpPr>
          <p:cNvPr id="3" name="Content Placeholder 2"/>
          <p:cNvSpPr>
            <a:spLocks noGrp="1"/>
          </p:cNvSpPr>
          <p:nvPr>
            <p:ph idx="1"/>
          </p:nvPr>
        </p:nvSpPr>
        <p:spPr>
          <a:xfrm>
            <a:off x="3896985" y="1728719"/>
            <a:ext cx="4323090" cy="4550615"/>
          </a:xfrm>
        </p:spPr>
        <p:txBody>
          <a:bodyPr>
            <a:normAutofit/>
          </a:bodyPr>
          <a:lstStyle/>
          <a:p>
            <a:pPr lvl="1">
              <a:lnSpc>
                <a:spcPct val="90000"/>
              </a:lnSpc>
              <a:spcBef>
                <a:spcPts val="3000"/>
              </a:spcBef>
            </a:pPr>
            <a:r>
              <a:rPr lang="en-US" sz="2200" dirty="0" smtClean="0"/>
              <a:t>Opportunity for group reflection and discussion – builds on other resources</a:t>
            </a:r>
          </a:p>
          <a:p>
            <a:pPr lvl="1">
              <a:lnSpc>
                <a:spcPct val="90000"/>
              </a:lnSpc>
              <a:spcBef>
                <a:spcPts val="3000"/>
              </a:spcBef>
            </a:pPr>
            <a:r>
              <a:rPr lang="en-US" sz="2200" dirty="0" smtClean="0"/>
              <a:t>Links </a:t>
            </a:r>
            <a:r>
              <a:rPr lang="en-US" sz="2200" dirty="0"/>
              <a:t>concepts to what is happening day-to-day</a:t>
            </a:r>
          </a:p>
          <a:p>
            <a:pPr lvl="1">
              <a:lnSpc>
                <a:spcPct val="90000"/>
              </a:lnSpc>
              <a:spcBef>
                <a:spcPts val="3000"/>
              </a:spcBef>
            </a:pPr>
            <a:r>
              <a:rPr lang="en-US" sz="2200" dirty="0" smtClean="0"/>
              <a:t>Guidance to support facilitators and supervisors in having focused discussions</a:t>
            </a:r>
          </a:p>
          <a:p>
            <a:pPr lvl="1">
              <a:lnSpc>
                <a:spcPct val="90000"/>
              </a:lnSpc>
              <a:spcBef>
                <a:spcPts val="3000"/>
              </a:spcBef>
            </a:pPr>
            <a:r>
              <a:rPr lang="en-US" sz="2200" dirty="0" smtClean="0"/>
              <a:t>FREE – contact Ruth (h.r.emond@stir.ac.uk)</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60" y="1709669"/>
            <a:ext cx="3110871" cy="435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57200" y="1525003"/>
            <a:ext cx="2331244" cy="646331"/>
          </a:xfrm>
          <a:prstGeom prst="rect">
            <a:avLst/>
          </a:prstGeom>
          <a:solidFill>
            <a:schemeClr val="bg1"/>
          </a:solidFill>
        </p:spPr>
        <p:txBody>
          <a:bodyPr wrap="square" rtlCol="0">
            <a:spAutoFit/>
          </a:bodyPr>
          <a:lstStyle/>
          <a:p>
            <a:pPr defTabSz="457200" fontAlgn="auto">
              <a:spcBef>
                <a:spcPts val="0"/>
              </a:spcBef>
              <a:spcAft>
                <a:spcPts val="0"/>
              </a:spcAft>
            </a:pPr>
            <a:r>
              <a:rPr lang="en-US" b="1" dirty="0">
                <a:solidFill>
                  <a:srgbClr val="8064A2">
                    <a:lumMod val="75000"/>
                  </a:srgbClr>
                </a:solidFill>
                <a:latin typeface="Arial"/>
                <a:cs typeface="Arial"/>
              </a:rPr>
              <a:t>PEER SUPPORT GUIDANCE</a:t>
            </a:r>
          </a:p>
        </p:txBody>
      </p:sp>
    </p:spTree>
    <p:extLst>
      <p:ext uri="{BB962C8B-B14F-4D97-AF65-F5344CB8AC3E}">
        <p14:creationId xmlns:p14="http://schemas.microsoft.com/office/powerpoint/2010/main" val="3957949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00"/>
            <a:ext cx="8229600" cy="1143000"/>
          </a:xfrm>
        </p:spPr>
        <p:txBody>
          <a:bodyPr>
            <a:normAutofit/>
          </a:bodyPr>
          <a:lstStyle/>
          <a:p>
            <a:r>
              <a:rPr lang="en-US" dirty="0" smtClean="0"/>
              <a:t>Using the Resources</a:t>
            </a:r>
            <a:endParaRPr lang="en-US" sz="2800" dirty="0"/>
          </a:p>
        </p:txBody>
      </p:sp>
      <p:pic>
        <p:nvPicPr>
          <p:cNvPr id="10" name="Picture 9"/>
          <p:cNvPicPr>
            <a:picLocks noChangeAspect="1"/>
          </p:cNvPicPr>
          <p:nvPr/>
        </p:nvPicPr>
        <p:blipFill>
          <a:blip r:embed="rId3"/>
          <a:stretch>
            <a:fillRect/>
          </a:stretch>
        </p:blipFill>
        <p:spPr>
          <a:xfrm flipH="1">
            <a:off x="-2044171" y="4978400"/>
            <a:ext cx="3531289" cy="187960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457200" y="1743075"/>
            <a:ext cx="8229600" cy="4450710"/>
          </a:xfrm>
          <a:prstGeom prst="rect">
            <a:avLst/>
          </a:prstGeom>
        </p:spPr>
        <p:txBody>
          <a:bodyPr vert="horz" lIns="91440" tIns="45720" rIns="91440" bIns="45720" rtlCol="0">
            <a:normAutofit/>
          </a:bodyPr>
          <a:lstStyle>
            <a:lvl1pPr marL="0" indent="0" algn="l" defTabSz="457200" rtl="0" eaLnBrk="1" latinLnBrk="0" hangingPunct="1">
              <a:lnSpc>
                <a:spcPct val="110000"/>
              </a:lnSpc>
              <a:spcBef>
                <a:spcPct val="20000"/>
              </a:spcBef>
              <a:buFont typeface="Arial"/>
              <a:buNone/>
              <a:defRPr sz="2400" b="1" kern="1200">
                <a:solidFill>
                  <a:srgbClr val="276947"/>
                </a:solidFill>
                <a:latin typeface="Arial"/>
                <a:ea typeface="+mn-ea"/>
                <a:cs typeface="Arial"/>
              </a:defRPr>
            </a:lvl1pPr>
            <a:lvl2pPr marL="742950" indent="-285750" algn="l" defTabSz="457200" rtl="0" eaLnBrk="1" latinLnBrk="0" hangingPunct="1">
              <a:lnSpc>
                <a:spcPct val="110000"/>
              </a:lnSpc>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600"/>
              </a:spcAft>
            </a:pPr>
            <a:endParaRPr lang="en-US" dirty="0"/>
          </a:p>
        </p:txBody>
      </p:sp>
      <p:grpSp>
        <p:nvGrpSpPr>
          <p:cNvPr id="33" name="Group 32"/>
          <p:cNvGrpSpPr/>
          <p:nvPr/>
        </p:nvGrpSpPr>
        <p:grpSpPr>
          <a:xfrm>
            <a:off x="1990204" y="1135884"/>
            <a:ext cx="5173355" cy="4928617"/>
            <a:chOff x="637654" y="1265168"/>
            <a:chExt cx="5173355" cy="4928617"/>
          </a:xfrm>
        </p:grpSpPr>
        <p:grpSp>
          <p:nvGrpSpPr>
            <p:cNvPr id="15" name="Group 14"/>
            <p:cNvGrpSpPr/>
            <p:nvPr/>
          </p:nvGrpSpPr>
          <p:grpSpPr>
            <a:xfrm>
              <a:off x="637654" y="1265168"/>
              <a:ext cx="5000027" cy="4928617"/>
              <a:chOff x="1914525" y="1472184"/>
              <a:chExt cx="5221470" cy="4928617"/>
            </a:xfrm>
          </p:grpSpPr>
          <p:sp>
            <p:nvSpPr>
              <p:cNvPr id="4" name="Donut 3"/>
              <p:cNvSpPr/>
              <p:nvPr/>
            </p:nvSpPr>
            <p:spPr>
              <a:xfrm>
                <a:off x="1914525" y="1481709"/>
                <a:ext cx="5221470" cy="4919092"/>
              </a:xfrm>
              <a:prstGeom prst="donut">
                <a:avLst>
                  <a:gd name="adj" fmla="val 9757"/>
                </a:avLst>
              </a:prstGeom>
              <a:gradFill flip="none" rotWithShape="1">
                <a:gsLst>
                  <a:gs pos="0">
                    <a:srgbClr val="276947">
                      <a:shade val="30000"/>
                      <a:satMod val="115000"/>
                    </a:srgbClr>
                  </a:gs>
                  <a:gs pos="50000">
                    <a:srgbClr val="276947">
                      <a:shade val="67500"/>
                      <a:satMod val="115000"/>
                    </a:srgbClr>
                  </a:gs>
                  <a:gs pos="100000">
                    <a:srgbClr val="276947">
                      <a:shade val="100000"/>
                      <a:satMod val="115000"/>
                    </a:srgbClr>
                  </a:gs>
                </a:gsLst>
                <a:lin ang="16200000" scaled="1"/>
                <a:tileRect/>
              </a:gradFill>
              <a:effectLst>
                <a:outerShdw blurRad="40000" dist="23000" dir="5400000" rotWithShape="0">
                  <a:srgbClr val="000000">
                    <a:alpha val="35000"/>
                  </a:srgbClr>
                </a:outerShdw>
                <a:reflection blurRad="6350" stA="50000" endA="300" endPos="90000" dir="5400000" sy="-100000" algn="bl" rotWithShape="0"/>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a:solidFill>
                    <a:prstClr val="black"/>
                  </a:solidFill>
                </a:endParaRPr>
              </a:p>
            </p:txBody>
          </p:sp>
          <p:sp>
            <p:nvSpPr>
              <p:cNvPr id="6" name="Chevron 5"/>
              <p:cNvSpPr/>
              <p:nvPr/>
            </p:nvSpPr>
            <p:spPr>
              <a:xfrm rot="21398150">
                <a:off x="4182100" y="1472184"/>
                <a:ext cx="484632" cy="484632"/>
              </a:xfrm>
              <a:prstGeom prst="chevron">
                <a:avLst/>
              </a:prstGeom>
              <a:solidFill>
                <a:schemeClr val="bg1">
                  <a:lumMod val="85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a:solidFill>
                    <a:prstClr val="black"/>
                  </a:solidFill>
                </a:endParaRPr>
              </a:p>
            </p:txBody>
          </p:sp>
          <p:sp>
            <p:nvSpPr>
              <p:cNvPr id="20" name="Chevron 19"/>
              <p:cNvSpPr/>
              <p:nvPr/>
            </p:nvSpPr>
            <p:spPr>
              <a:xfrm rot="8238492">
                <a:off x="5859291" y="5370595"/>
                <a:ext cx="484632" cy="484632"/>
              </a:xfrm>
              <a:prstGeom prst="chevron">
                <a:avLst/>
              </a:prstGeom>
              <a:solidFill>
                <a:schemeClr val="bg1">
                  <a:lumMod val="85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a:solidFill>
                    <a:prstClr val="black"/>
                  </a:solidFill>
                </a:endParaRPr>
              </a:p>
            </p:txBody>
          </p:sp>
          <p:sp>
            <p:nvSpPr>
              <p:cNvPr id="21" name="Chevron 20"/>
              <p:cNvSpPr/>
              <p:nvPr/>
            </p:nvSpPr>
            <p:spPr>
              <a:xfrm rot="14985319">
                <a:off x="1992930" y="4303026"/>
                <a:ext cx="484632" cy="484632"/>
              </a:xfrm>
              <a:prstGeom prst="chevron">
                <a:avLst/>
              </a:prstGeom>
              <a:solidFill>
                <a:schemeClr val="bg1">
                  <a:lumMod val="85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a:solidFill>
                    <a:prstClr val="black"/>
                  </a:solidFill>
                </a:endParaRPr>
              </a:p>
            </p:txBody>
          </p:sp>
        </p:grpSp>
        <p:grpSp>
          <p:nvGrpSpPr>
            <p:cNvPr id="19" name="Group 18"/>
            <p:cNvGrpSpPr/>
            <p:nvPr/>
          </p:nvGrpSpPr>
          <p:grpSpPr>
            <a:xfrm>
              <a:off x="1170127" y="1872359"/>
              <a:ext cx="4640882" cy="3210344"/>
              <a:chOff x="1170127" y="1872359"/>
              <a:chExt cx="4640882" cy="3210344"/>
            </a:xfrm>
          </p:grpSpPr>
          <p:sp>
            <p:nvSpPr>
              <p:cNvPr id="14" name="Quad Arrow 13"/>
              <p:cNvSpPr/>
              <p:nvPr/>
            </p:nvSpPr>
            <p:spPr>
              <a:xfrm>
                <a:off x="1866983" y="2487122"/>
                <a:ext cx="2638342" cy="2488082"/>
              </a:xfrm>
              <a:prstGeom prst="quadArrow">
                <a:avLst/>
              </a:prstGeom>
              <a:solidFill>
                <a:schemeClr val="tx1">
                  <a:lumMod val="85000"/>
                  <a:lumOff val="15000"/>
                  <a:alpha val="14000"/>
                </a:schemeClr>
              </a:solidFill>
              <a:ln>
                <a:solidFill>
                  <a:schemeClr val="bg1">
                    <a:lumMod val="50000"/>
                  </a:schemeClr>
                </a:solidFill>
              </a:ln>
              <a:effectLst>
                <a:innerShdw blurRad="63500" dist="50800" dir="18900000">
                  <a:prstClr val="black">
                    <a:alpha val="50000"/>
                  </a:prstClr>
                </a:innerShdw>
              </a:effectLst>
              <a:scene3d>
                <a:camera prst="obliqueTop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a:solidFill>
                    <a:prstClr val="white">
                      <a:lumMod val="65000"/>
                    </a:prstClr>
                  </a:solidFill>
                </a:endParaRPr>
              </a:p>
            </p:txBody>
          </p:sp>
          <p:grpSp>
            <p:nvGrpSpPr>
              <p:cNvPr id="18" name="Group 17"/>
              <p:cNvGrpSpPr/>
              <p:nvPr/>
            </p:nvGrpSpPr>
            <p:grpSpPr>
              <a:xfrm>
                <a:off x="1170127" y="1872359"/>
                <a:ext cx="4640882" cy="3210344"/>
                <a:chOff x="1170127" y="1872359"/>
                <a:chExt cx="4640882" cy="3210344"/>
              </a:xfrm>
            </p:grpSpPr>
            <p:sp>
              <p:nvSpPr>
                <p:cNvPr id="11" name="TextBox 10"/>
                <p:cNvSpPr txBox="1"/>
                <p:nvPr/>
              </p:nvSpPr>
              <p:spPr>
                <a:xfrm>
                  <a:off x="3186154" y="1872359"/>
                  <a:ext cx="2216414" cy="738664"/>
                </a:xfrm>
                <a:prstGeom prst="rect">
                  <a:avLst/>
                </a:prstGeom>
                <a:noFill/>
              </p:spPr>
              <p:txBody>
                <a:bodyPr wrap="square" rtlCol="0">
                  <a:spAutoFit/>
                </a:bodyPr>
                <a:lstStyle/>
                <a:p>
                  <a:pPr defTabSz="457200" fontAlgn="auto">
                    <a:spcBef>
                      <a:spcPts val="0"/>
                    </a:spcBef>
                    <a:spcAft>
                      <a:spcPts val="0"/>
                    </a:spcAft>
                  </a:pPr>
                  <a:r>
                    <a:rPr lang="en-GB" sz="2100" dirty="0">
                      <a:solidFill>
                        <a:srgbClr val="9BBB59">
                          <a:lumMod val="60000"/>
                          <a:lumOff val="40000"/>
                        </a:srgbClr>
                      </a:solidFill>
                      <a:effectLst>
                        <a:outerShdw blurRad="50800" dist="38100" dir="5400000" algn="t" rotWithShape="0">
                          <a:prstClr val="black">
                            <a:alpha val="40000"/>
                          </a:prstClr>
                        </a:outerShdw>
                      </a:effectLst>
                      <a:latin typeface="Arial Rounded MT Bold" panose="020F0704030504030204" pitchFamily="34" charset="0"/>
                    </a:rPr>
                    <a:t>Interactive Introduction</a:t>
                  </a:r>
                </a:p>
              </p:txBody>
            </p:sp>
            <p:sp>
              <p:nvSpPr>
                <p:cNvPr id="12" name="TextBox 11"/>
                <p:cNvSpPr txBox="1"/>
                <p:nvPr/>
              </p:nvSpPr>
              <p:spPr>
                <a:xfrm>
                  <a:off x="1170127" y="3696947"/>
                  <a:ext cx="2284311" cy="430887"/>
                </a:xfrm>
                <a:prstGeom prst="rect">
                  <a:avLst/>
                </a:prstGeom>
                <a:noFill/>
              </p:spPr>
              <p:txBody>
                <a:bodyPr wrap="square" rtlCol="0">
                  <a:spAutoFit/>
                </a:bodyPr>
                <a:lstStyle/>
                <a:p>
                  <a:pPr defTabSz="457200" fontAlgn="auto">
                    <a:spcBef>
                      <a:spcPts val="0"/>
                    </a:spcBef>
                    <a:spcAft>
                      <a:spcPts val="0"/>
                    </a:spcAft>
                  </a:pPr>
                  <a:endParaRPr lang="en-GB" sz="2100" dirty="0">
                    <a:gradFill flip="none" rotWithShape="1">
                      <a:gsLst>
                        <a:gs pos="0">
                          <a:srgbClr val="C0504D">
                            <a:lumMod val="50000"/>
                            <a:shade val="30000"/>
                            <a:satMod val="115000"/>
                          </a:srgbClr>
                        </a:gs>
                        <a:gs pos="50000">
                          <a:srgbClr val="C0504D">
                            <a:lumMod val="50000"/>
                            <a:shade val="67500"/>
                            <a:satMod val="115000"/>
                          </a:srgbClr>
                        </a:gs>
                        <a:gs pos="100000">
                          <a:srgbClr val="C0504D">
                            <a:lumMod val="50000"/>
                            <a:shade val="100000"/>
                            <a:satMod val="115000"/>
                          </a:srgbClr>
                        </a:gs>
                      </a:gsLst>
                      <a:lin ang="2700000" scaled="1"/>
                      <a:tileRect/>
                    </a:gradFill>
                    <a:latin typeface="Arial Rounded MT Bold" panose="020F0704030504030204" pitchFamily="34" charset="0"/>
                  </a:endParaRPr>
                </a:p>
              </p:txBody>
            </p:sp>
            <p:sp>
              <p:nvSpPr>
                <p:cNvPr id="3" name="TextBox 2"/>
                <p:cNvSpPr txBox="1"/>
                <p:nvPr/>
              </p:nvSpPr>
              <p:spPr>
                <a:xfrm>
                  <a:off x="3594595" y="3543059"/>
                  <a:ext cx="2216414" cy="738664"/>
                </a:xfrm>
                <a:prstGeom prst="rect">
                  <a:avLst/>
                </a:prstGeom>
                <a:noFill/>
              </p:spPr>
              <p:txBody>
                <a:bodyPr wrap="square" rtlCol="0">
                  <a:spAutoFit/>
                </a:bodyPr>
                <a:lstStyle/>
                <a:p>
                  <a:pPr defTabSz="457200" fontAlgn="auto">
                    <a:spcBef>
                      <a:spcPts val="0"/>
                    </a:spcBef>
                    <a:spcAft>
                      <a:spcPts val="0"/>
                    </a:spcAft>
                  </a:pPr>
                  <a:r>
                    <a:rPr lang="en-GB" sz="2100" dirty="0">
                      <a:solidFill>
                        <a:srgbClr val="155B3A"/>
                      </a:solidFill>
                      <a:effectLst>
                        <a:outerShdw blurRad="50800" dist="38100" dir="5400000" algn="t" rotWithShape="0">
                          <a:prstClr val="black">
                            <a:alpha val="40000"/>
                          </a:prstClr>
                        </a:outerShdw>
                      </a:effectLst>
                      <a:latin typeface="Arial Rounded MT Bold" panose="020F0704030504030204" pitchFamily="34" charset="0"/>
                    </a:rPr>
                    <a:t>Reflective Workshop</a:t>
                  </a:r>
                </a:p>
              </p:txBody>
            </p:sp>
            <p:sp>
              <p:nvSpPr>
                <p:cNvPr id="23" name="TextBox 22"/>
                <p:cNvSpPr txBox="1"/>
                <p:nvPr/>
              </p:nvSpPr>
              <p:spPr>
                <a:xfrm>
                  <a:off x="1354528" y="2621566"/>
                  <a:ext cx="2333292" cy="415498"/>
                </a:xfrm>
                <a:prstGeom prst="rect">
                  <a:avLst/>
                </a:prstGeom>
                <a:noFill/>
              </p:spPr>
              <p:txBody>
                <a:bodyPr wrap="square" rtlCol="0">
                  <a:spAutoFit/>
                </a:bodyPr>
                <a:lstStyle/>
                <a:p>
                  <a:pPr defTabSz="457200" fontAlgn="auto">
                    <a:spcBef>
                      <a:spcPts val="0"/>
                    </a:spcBef>
                    <a:spcAft>
                      <a:spcPts val="0"/>
                    </a:spcAft>
                  </a:pPr>
                  <a:r>
                    <a:rPr lang="en-GB" sz="2100" dirty="0">
                      <a:solidFill>
                        <a:srgbClr val="8064A2">
                          <a:lumMod val="75000"/>
                        </a:srgbClr>
                      </a:solidFill>
                      <a:latin typeface="Arial Rounded MT Bold" panose="020F0704030504030204" pitchFamily="34" charset="0"/>
                    </a:rPr>
                    <a:t>Peer Support</a:t>
                  </a:r>
                </a:p>
              </p:txBody>
            </p:sp>
            <p:sp>
              <p:nvSpPr>
                <p:cNvPr id="13" name="TextBox 12"/>
                <p:cNvSpPr txBox="1"/>
                <p:nvPr/>
              </p:nvSpPr>
              <p:spPr>
                <a:xfrm rot="2652168">
                  <a:off x="1436973" y="4344039"/>
                  <a:ext cx="1812358" cy="738664"/>
                </a:xfrm>
                <a:prstGeom prst="rect">
                  <a:avLst/>
                </a:prstGeom>
                <a:noFill/>
              </p:spPr>
              <p:txBody>
                <a:bodyPr wrap="square" rtlCol="0">
                  <a:spAutoFit/>
                </a:bodyPr>
                <a:lstStyle/>
                <a:p>
                  <a:pPr defTabSz="457200" fontAlgn="auto">
                    <a:spcBef>
                      <a:spcPts val="0"/>
                    </a:spcBef>
                    <a:spcAft>
                      <a:spcPts val="0"/>
                    </a:spcAft>
                  </a:pPr>
                  <a:r>
                    <a:rPr lang="en-GB" sz="2100" dirty="0">
                      <a:gradFill flip="none" rotWithShape="1">
                        <a:gsLst>
                          <a:gs pos="0">
                            <a:srgbClr val="C0504D">
                              <a:lumMod val="50000"/>
                              <a:shade val="30000"/>
                              <a:satMod val="115000"/>
                            </a:srgbClr>
                          </a:gs>
                          <a:gs pos="50000">
                            <a:srgbClr val="C0504D">
                              <a:lumMod val="50000"/>
                              <a:shade val="67500"/>
                              <a:satMod val="115000"/>
                            </a:srgbClr>
                          </a:gs>
                          <a:gs pos="100000">
                            <a:srgbClr val="C0504D">
                              <a:lumMod val="50000"/>
                              <a:shade val="100000"/>
                              <a:satMod val="115000"/>
                            </a:srgbClr>
                          </a:gs>
                        </a:gsLst>
                        <a:lin ang="2700000" scaled="1"/>
                        <a:tileRect/>
                      </a:gradFill>
                      <a:latin typeface="Arial Rounded MT Bold" panose="020F0704030504030204" pitchFamily="34" charset="0"/>
                    </a:rPr>
                    <a:t>Reflective Tool</a:t>
                  </a:r>
                </a:p>
              </p:txBody>
            </p:sp>
          </p:grpSp>
        </p:grpSp>
      </p:grpSp>
      <p:sp>
        <p:nvSpPr>
          <p:cNvPr id="5" name="TextBox 4"/>
          <p:cNvSpPr txBox="1"/>
          <p:nvPr/>
        </p:nvSpPr>
        <p:spPr>
          <a:xfrm>
            <a:off x="709760" y="1424625"/>
            <a:ext cx="1428750" cy="523220"/>
          </a:xfrm>
          <a:prstGeom prst="rect">
            <a:avLst/>
          </a:prstGeom>
          <a:noFill/>
        </p:spPr>
        <p:txBody>
          <a:bodyPr wrap="square" rtlCol="0">
            <a:spAutoFit/>
          </a:bodyPr>
          <a:lstStyle/>
          <a:p>
            <a:pPr defTabSz="457200" fontAlgn="auto">
              <a:spcBef>
                <a:spcPts val="0"/>
              </a:spcBef>
              <a:spcAft>
                <a:spcPts val="0"/>
              </a:spcAft>
            </a:pPr>
            <a:r>
              <a:rPr lang="en-GB" sz="1400" dirty="0">
                <a:solidFill>
                  <a:prstClr val="white">
                    <a:lumMod val="75000"/>
                  </a:prstClr>
                </a:solidFill>
                <a:latin typeface="Comic Sans MS" panose="030F0702030302020204" pitchFamily="66" charset="0"/>
                <a:ea typeface="Arial Unicode MS" panose="020B0604020202020204" pitchFamily="34" charset="-128"/>
                <a:cs typeface="Arial Unicode MS" panose="020B0604020202020204" pitchFamily="34" charset="-128"/>
              </a:rPr>
              <a:t>Interactive Introduction</a:t>
            </a:r>
          </a:p>
        </p:txBody>
      </p:sp>
      <p:sp>
        <p:nvSpPr>
          <p:cNvPr id="25" name="TextBox 24"/>
          <p:cNvSpPr txBox="1"/>
          <p:nvPr/>
        </p:nvSpPr>
        <p:spPr>
          <a:xfrm>
            <a:off x="6554998" y="1003218"/>
            <a:ext cx="1428750" cy="523220"/>
          </a:xfrm>
          <a:prstGeom prst="rect">
            <a:avLst/>
          </a:prstGeom>
          <a:noFill/>
        </p:spPr>
        <p:txBody>
          <a:bodyPr wrap="square" rtlCol="0">
            <a:spAutoFit/>
          </a:bodyPr>
          <a:lstStyle/>
          <a:p>
            <a:pPr defTabSz="457200" fontAlgn="auto">
              <a:spcBef>
                <a:spcPts val="0"/>
              </a:spcBef>
              <a:spcAft>
                <a:spcPts val="0"/>
              </a:spcAft>
            </a:pPr>
            <a:r>
              <a:rPr lang="en-GB" sz="1400" dirty="0">
                <a:solidFill>
                  <a:prstClr val="white">
                    <a:lumMod val="75000"/>
                  </a:prstClr>
                </a:solidFill>
                <a:latin typeface="Comic Sans MS" panose="030F0702030302020204" pitchFamily="66" charset="0"/>
                <a:ea typeface="Arial Unicode MS" panose="020B0604020202020204" pitchFamily="34" charset="-128"/>
                <a:cs typeface="Arial Unicode MS" panose="020B0604020202020204" pitchFamily="34" charset="-128"/>
              </a:rPr>
              <a:t>Reflective Workshop</a:t>
            </a:r>
          </a:p>
        </p:txBody>
      </p:sp>
      <p:sp>
        <p:nvSpPr>
          <p:cNvPr id="26" name="TextBox 25"/>
          <p:cNvSpPr txBox="1"/>
          <p:nvPr/>
        </p:nvSpPr>
        <p:spPr>
          <a:xfrm>
            <a:off x="7258050" y="3490720"/>
            <a:ext cx="1428750" cy="523220"/>
          </a:xfrm>
          <a:prstGeom prst="rect">
            <a:avLst/>
          </a:prstGeom>
          <a:noFill/>
        </p:spPr>
        <p:txBody>
          <a:bodyPr wrap="square" rtlCol="0">
            <a:spAutoFit/>
          </a:bodyPr>
          <a:lstStyle/>
          <a:p>
            <a:pPr defTabSz="457200" fontAlgn="auto">
              <a:spcBef>
                <a:spcPts val="0"/>
              </a:spcBef>
              <a:spcAft>
                <a:spcPts val="0"/>
              </a:spcAft>
            </a:pPr>
            <a:r>
              <a:rPr lang="en-GB" sz="1400" dirty="0">
                <a:solidFill>
                  <a:prstClr val="white">
                    <a:lumMod val="75000"/>
                  </a:prstClr>
                </a:solidFill>
                <a:latin typeface="Comic Sans MS" panose="030F0702030302020204" pitchFamily="66" charset="0"/>
                <a:ea typeface="Arial Unicode MS" panose="020B0604020202020204" pitchFamily="34" charset="-128"/>
                <a:cs typeface="Arial Unicode MS" panose="020B0604020202020204" pitchFamily="34" charset="-128"/>
              </a:rPr>
              <a:t>Reflective Tool</a:t>
            </a:r>
          </a:p>
        </p:txBody>
      </p:sp>
      <p:sp>
        <p:nvSpPr>
          <p:cNvPr id="27" name="TextBox 26"/>
          <p:cNvSpPr txBox="1"/>
          <p:nvPr/>
        </p:nvSpPr>
        <p:spPr>
          <a:xfrm>
            <a:off x="6990231" y="4978400"/>
            <a:ext cx="1428750" cy="307777"/>
          </a:xfrm>
          <a:prstGeom prst="rect">
            <a:avLst/>
          </a:prstGeom>
          <a:noFill/>
        </p:spPr>
        <p:txBody>
          <a:bodyPr wrap="square" rtlCol="0">
            <a:spAutoFit/>
          </a:bodyPr>
          <a:lstStyle/>
          <a:p>
            <a:pPr defTabSz="457200" fontAlgn="auto">
              <a:spcBef>
                <a:spcPts val="0"/>
              </a:spcBef>
              <a:spcAft>
                <a:spcPts val="0"/>
              </a:spcAft>
            </a:pPr>
            <a:r>
              <a:rPr lang="en-GB" sz="1400" dirty="0">
                <a:solidFill>
                  <a:prstClr val="white">
                    <a:lumMod val="75000"/>
                  </a:prstClr>
                </a:solidFill>
                <a:latin typeface="Comic Sans MS" panose="030F0702030302020204" pitchFamily="66" charset="0"/>
                <a:ea typeface="Arial Unicode MS" panose="020B0604020202020204" pitchFamily="34" charset="-128"/>
                <a:cs typeface="Arial Unicode MS" panose="020B0604020202020204" pitchFamily="34" charset="-128"/>
              </a:rPr>
              <a:t>Peer Support</a:t>
            </a:r>
          </a:p>
        </p:txBody>
      </p:sp>
      <p:sp>
        <p:nvSpPr>
          <p:cNvPr id="29" name="TextBox 28"/>
          <p:cNvSpPr txBox="1"/>
          <p:nvPr/>
        </p:nvSpPr>
        <p:spPr>
          <a:xfrm>
            <a:off x="1601644" y="5741335"/>
            <a:ext cx="1428750" cy="523220"/>
          </a:xfrm>
          <a:prstGeom prst="rect">
            <a:avLst/>
          </a:prstGeom>
          <a:noFill/>
        </p:spPr>
        <p:txBody>
          <a:bodyPr wrap="square" rtlCol="0">
            <a:spAutoFit/>
          </a:bodyPr>
          <a:lstStyle/>
          <a:p>
            <a:pPr defTabSz="457200" fontAlgn="auto">
              <a:spcBef>
                <a:spcPts val="0"/>
              </a:spcBef>
              <a:spcAft>
                <a:spcPts val="0"/>
              </a:spcAft>
            </a:pPr>
            <a:r>
              <a:rPr lang="en-GB" sz="1400" dirty="0">
                <a:solidFill>
                  <a:prstClr val="white">
                    <a:lumMod val="75000"/>
                  </a:prstClr>
                </a:solidFill>
                <a:latin typeface="Comic Sans MS" panose="030F0702030302020204" pitchFamily="66" charset="0"/>
                <a:ea typeface="Arial Unicode MS" panose="020B0604020202020204" pitchFamily="34" charset="-128"/>
                <a:cs typeface="Arial Unicode MS" panose="020B0604020202020204" pitchFamily="34" charset="-128"/>
              </a:rPr>
              <a:t>Reflective Tool</a:t>
            </a:r>
          </a:p>
        </p:txBody>
      </p:sp>
      <p:sp>
        <p:nvSpPr>
          <p:cNvPr id="32" name="TextBox 31"/>
          <p:cNvSpPr txBox="1"/>
          <p:nvPr/>
        </p:nvSpPr>
        <p:spPr>
          <a:xfrm>
            <a:off x="172894" y="2967140"/>
            <a:ext cx="1428750" cy="523220"/>
          </a:xfrm>
          <a:prstGeom prst="rect">
            <a:avLst/>
          </a:prstGeom>
          <a:noFill/>
        </p:spPr>
        <p:txBody>
          <a:bodyPr wrap="square" rtlCol="0">
            <a:spAutoFit/>
          </a:bodyPr>
          <a:lstStyle/>
          <a:p>
            <a:pPr defTabSz="457200" fontAlgn="auto">
              <a:spcBef>
                <a:spcPts val="0"/>
              </a:spcBef>
              <a:spcAft>
                <a:spcPts val="0"/>
              </a:spcAft>
            </a:pPr>
            <a:r>
              <a:rPr lang="en-GB" sz="1400" dirty="0">
                <a:solidFill>
                  <a:prstClr val="white">
                    <a:lumMod val="75000"/>
                  </a:prstClr>
                </a:solidFill>
                <a:latin typeface="Comic Sans MS" panose="030F0702030302020204" pitchFamily="66" charset="0"/>
                <a:ea typeface="Arial Unicode MS" panose="020B0604020202020204" pitchFamily="34" charset="-128"/>
                <a:cs typeface="Arial Unicode MS" panose="020B0604020202020204" pitchFamily="34" charset="-128"/>
              </a:rPr>
              <a:t>JOTIT Notebook</a:t>
            </a:r>
          </a:p>
        </p:txBody>
      </p:sp>
      <p:sp>
        <p:nvSpPr>
          <p:cNvPr id="35" name="TextBox 34"/>
          <p:cNvSpPr txBox="1"/>
          <p:nvPr/>
        </p:nvSpPr>
        <p:spPr>
          <a:xfrm>
            <a:off x="419797" y="4497500"/>
            <a:ext cx="1428750" cy="307777"/>
          </a:xfrm>
          <a:prstGeom prst="rect">
            <a:avLst/>
          </a:prstGeom>
          <a:noFill/>
        </p:spPr>
        <p:txBody>
          <a:bodyPr wrap="square" rtlCol="0">
            <a:spAutoFit/>
          </a:bodyPr>
          <a:lstStyle/>
          <a:p>
            <a:pPr defTabSz="457200" fontAlgn="auto">
              <a:spcBef>
                <a:spcPts val="0"/>
              </a:spcBef>
              <a:spcAft>
                <a:spcPts val="0"/>
              </a:spcAft>
            </a:pPr>
            <a:r>
              <a:rPr lang="en-GB" sz="1400" dirty="0">
                <a:solidFill>
                  <a:prstClr val="white">
                    <a:lumMod val="75000"/>
                  </a:prstClr>
                </a:solidFill>
                <a:latin typeface="Comic Sans MS" panose="030F0702030302020204" pitchFamily="66" charset="0"/>
                <a:ea typeface="Arial Unicode MS" panose="020B0604020202020204" pitchFamily="34" charset="-128"/>
                <a:cs typeface="Arial Unicode MS" panose="020B0604020202020204" pitchFamily="34" charset="-128"/>
              </a:rPr>
              <a:t>Peer Support</a:t>
            </a:r>
          </a:p>
        </p:txBody>
      </p:sp>
      <p:sp>
        <p:nvSpPr>
          <p:cNvPr id="36" name="TextBox 35"/>
          <p:cNvSpPr txBox="1"/>
          <p:nvPr/>
        </p:nvSpPr>
        <p:spPr>
          <a:xfrm>
            <a:off x="7662676" y="2199895"/>
            <a:ext cx="1428750" cy="523220"/>
          </a:xfrm>
          <a:prstGeom prst="rect">
            <a:avLst/>
          </a:prstGeom>
          <a:noFill/>
        </p:spPr>
        <p:txBody>
          <a:bodyPr wrap="square" rtlCol="0">
            <a:spAutoFit/>
          </a:bodyPr>
          <a:lstStyle/>
          <a:p>
            <a:pPr defTabSz="457200" fontAlgn="auto">
              <a:spcBef>
                <a:spcPts val="0"/>
              </a:spcBef>
              <a:spcAft>
                <a:spcPts val="0"/>
              </a:spcAft>
            </a:pPr>
            <a:r>
              <a:rPr lang="en-GB" sz="1400" dirty="0">
                <a:solidFill>
                  <a:prstClr val="white">
                    <a:lumMod val="75000"/>
                  </a:prstClr>
                </a:solidFill>
                <a:latin typeface="Comic Sans MS" panose="030F0702030302020204" pitchFamily="66" charset="0"/>
                <a:ea typeface="Arial Unicode MS" panose="020B0604020202020204" pitchFamily="34" charset="-128"/>
                <a:cs typeface="Arial Unicode MS" panose="020B0604020202020204" pitchFamily="34" charset="-128"/>
              </a:rPr>
              <a:t>JOTIT Notebook</a:t>
            </a:r>
          </a:p>
        </p:txBody>
      </p:sp>
    </p:spTree>
    <p:extLst>
      <p:ext uri="{BB962C8B-B14F-4D97-AF65-F5344CB8AC3E}">
        <p14:creationId xmlns:p14="http://schemas.microsoft.com/office/powerpoint/2010/main" val="2351731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784976" cy="933450"/>
          </a:xfrm>
        </p:spPr>
        <p:txBody>
          <a:bodyPr>
            <a:normAutofit fontScale="90000"/>
          </a:bodyPr>
          <a:lstStyle/>
          <a:p>
            <a:r>
              <a:rPr lang="en-GB" dirty="0" smtClean="0"/>
              <a:t>Food </a:t>
            </a:r>
            <a:r>
              <a:rPr lang="en-GB" dirty="0"/>
              <a:t>for </a:t>
            </a:r>
            <a:r>
              <a:rPr lang="en-GB" dirty="0" smtClean="0"/>
              <a:t>Thought and Intersectionality</a:t>
            </a:r>
            <a:endParaRPr lang="en-US" sz="2800" dirty="0"/>
          </a:p>
        </p:txBody>
      </p:sp>
      <p:sp>
        <p:nvSpPr>
          <p:cNvPr id="7" name="Content Placeholder 2"/>
          <p:cNvSpPr txBox="1">
            <a:spLocks/>
          </p:cNvSpPr>
          <p:nvPr/>
        </p:nvSpPr>
        <p:spPr>
          <a:xfrm>
            <a:off x="371476" y="1700808"/>
            <a:ext cx="7258050" cy="4403986"/>
          </a:xfrm>
          <a:prstGeom prst="rect">
            <a:avLst/>
          </a:prstGeom>
        </p:spPr>
        <p:txBody>
          <a:bodyPr vert="horz" lIns="91440" tIns="45720" rIns="91440" bIns="45720" rtlCol="0">
            <a:noAutofit/>
          </a:bodyPr>
          <a:lstStyle>
            <a:lvl1pPr marL="0" indent="0" algn="l" defTabSz="457200" rtl="0" eaLnBrk="1" latinLnBrk="0" hangingPunct="1">
              <a:lnSpc>
                <a:spcPct val="110000"/>
              </a:lnSpc>
              <a:spcBef>
                <a:spcPct val="20000"/>
              </a:spcBef>
              <a:buFont typeface="Arial"/>
              <a:buNone/>
              <a:defRPr sz="2400" b="1" kern="1200">
                <a:solidFill>
                  <a:srgbClr val="276947"/>
                </a:solidFill>
                <a:latin typeface="Arial"/>
                <a:ea typeface="+mn-ea"/>
                <a:cs typeface="Arial"/>
              </a:defRPr>
            </a:lvl1pPr>
            <a:lvl2pPr marL="742950" indent="-285750" algn="l" defTabSz="457200" rtl="0" eaLnBrk="1" latinLnBrk="0" hangingPunct="1">
              <a:lnSpc>
                <a:spcPct val="110000"/>
              </a:lnSpc>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fontAlgn="auto">
              <a:lnSpc>
                <a:spcPct val="100000"/>
              </a:lnSpc>
              <a:spcBef>
                <a:spcPts val="2400"/>
              </a:spcBef>
              <a:spcAft>
                <a:spcPts val="0"/>
              </a:spcAft>
              <a:buFont typeface="Arial" panose="020B0604020202020204" pitchFamily="34" charset="0"/>
              <a:buChar char="•"/>
            </a:pPr>
            <a:r>
              <a:rPr lang="en-GB" sz="2800" b="0" dirty="0" smtClean="0"/>
              <a:t>Food, like intersectionality, </a:t>
            </a:r>
            <a:r>
              <a:rPr lang="en-GB" sz="2800" b="0" dirty="0"/>
              <a:t>is a lens into </a:t>
            </a:r>
            <a:r>
              <a:rPr lang="en-GB" sz="2800" b="0" dirty="0" smtClean="0"/>
              <a:t>the complexity of care</a:t>
            </a:r>
          </a:p>
          <a:p>
            <a:pPr marL="457200" indent="-457200" fontAlgn="auto">
              <a:lnSpc>
                <a:spcPct val="100000"/>
              </a:lnSpc>
              <a:spcBef>
                <a:spcPts val="2400"/>
              </a:spcBef>
              <a:spcAft>
                <a:spcPts val="0"/>
              </a:spcAft>
              <a:buFont typeface="Arial" panose="020B0604020202020204" pitchFamily="34" charset="0"/>
              <a:buChar char="•"/>
            </a:pPr>
            <a:r>
              <a:rPr lang="en-GB" sz="2800" b="0" dirty="0" smtClean="0"/>
              <a:t>Intergenerational relationships are played out through food in different spaces</a:t>
            </a:r>
          </a:p>
          <a:p>
            <a:pPr lvl="1" indent="0" fontAlgn="auto">
              <a:lnSpc>
                <a:spcPct val="100000"/>
              </a:lnSpc>
              <a:spcBef>
                <a:spcPts val="2400"/>
              </a:spcBef>
              <a:spcAft>
                <a:spcPts val="0"/>
              </a:spcAft>
              <a:buFont typeface="Arial"/>
              <a:buNone/>
            </a:pPr>
            <a:r>
              <a:rPr lang="en-GB" sz="2800" dirty="0" smtClean="0">
                <a:solidFill>
                  <a:srgbClr val="276947"/>
                </a:solidFill>
              </a:rPr>
              <a:t>- connotations of power, care and control</a:t>
            </a:r>
            <a:endParaRPr lang="en-GB" sz="2800" dirty="0">
              <a:solidFill>
                <a:srgbClr val="276947"/>
              </a:solidFill>
            </a:endParaRPr>
          </a:p>
        </p:txBody>
      </p:sp>
      <p:pic>
        <p:nvPicPr>
          <p:cNvPr id="8" name="Picture 7"/>
          <p:cNvPicPr>
            <a:picLocks noChangeAspect="1"/>
          </p:cNvPicPr>
          <p:nvPr/>
        </p:nvPicPr>
        <p:blipFill>
          <a:blip r:embed="rId3"/>
          <a:stretch>
            <a:fillRect/>
          </a:stretch>
        </p:blipFill>
        <p:spPr>
          <a:xfrm>
            <a:off x="7807325" y="2365375"/>
            <a:ext cx="3835400" cy="43688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rot="16200000">
            <a:off x="3569865" y="5086350"/>
            <a:ext cx="1879600" cy="3543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7200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gradFill/>
          <a:ln w="9525"/>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400" smtClean="0"/>
          </a:p>
          <a:p>
            <a:pPr eaLnBrk="1" hangingPunct="1">
              <a:spcBef>
                <a:spcPct val="0"/>
              </a:spcBef>
              <a:buFontTx/>
              <a:buNone/>
            </a:pPr>
            <a:r>
              <a:rPr lang="en-GB" altLang="en-US" sz="1400" smtClean="0"/>
              <a:t>			</a:t>
            </a:r>
            <a:r>
              <a:rPr lang="en-GB" altLang="en-US" sz="1400" b="1" i="1" smtClean="0">
                <a:solidFill>
                  <a:schemeClr val="bg1"/>
                </a:solidFill>
                <a:latin typeface="Verdana" pitchFamily="34" charset="0"/>
              </a:rPr>
              <a:t>Department of Applied Social Science</a:t>
            </a:r>
          </a:p>
        </p:txBody>
      </p:sp>
      <p:sp>
        <p:nvSpPr>
          <p:cNvPr id="5123" name="Rectangle 2"/>
          <p:cNvSpPr>
            <a:spLocks noGrp="1" noChangeArrowheads="1"/>
          </p:cNvSpPr>
          <p:nvPr>
            <p:ph type="ctrTitle"/>
          </p:nvPr>
        </p:nvSpPr>
        <p:spPr/>
        <p:txBody>
          <a:bodyPr/>
          <a:lstStyle/>
          <a:p>
            <a:pPr eaLnBrk="1" hangingPunct="1"/>
            <a:endParaRPr lang="en-US" altLang="en-US" smtClean="0"/>
          </a:p>
        </p:txBody>
      </p:sp>
      <p:sp>
        <p:nvSpPr>
          <p:cNvPr id="5124" name="Rectangle 3"/>
          <p:cNvSpPr>
            <a:spLocks noGrp="1" noChangeArrowheads="1"/>
          </p:cNvSpPr>
          <p:nvPr>
            <p:ph type="subTitle" idx="1"/>
          </p:nvPr>
        </p:nvSpPr>
        <p:spPr>
          <a:xfrm>
            <a:off x="684213" y="0"/>
            <a:ext cx="8459787" cy="6165850"/>
          </a:xfrm>
        </p:spPr>
        <p:txBody>
          <a:bodyPr/>
          <a:lstStyle/>
          <a:p>
            <a:pPr eaLnBrk="1" hangingPunct="1">
              <a:spcBef>
                <a:spcPct val="0"/>
              </a:spcBef>
            </a:pPr>
            <a:r>
              <a:rPr lang="en-GB" altLang="en-US" sz="3600" dirty="0" smtClean="0"/>
              <a:t>Research Aims</a:t>
            </a:r>
          </a:p>
        </p:txBody>
      </p:sp>
      <p:pic>
        <p:nvPicPr>
          <p:cNvPr id="5125" name="Picture 6" descr="research aims enlarg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836613"/>
            <a:ext cx="85074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Questions for discussion</a:t>
            </a:r>
            <a:endParaRPr lang="en-GB" dirty="0"/>
          </a:p>
        </p:txBody>
      </p:sp>
      <p:sp>
        <p:nvSpPr>
          <p:cNvPr id="3" name="Content Placeholder 2"/>
          <p:cNvSpPr>
            <a:spLocks noGrp="1"/>
          </p:cNvSpPr>
          <p:nvPr>
            <p:ph idx="1"/>
          </p:nvPr>
        </p:nvSpPr>
        <p:spPr>
          <a:xfrm>
            <a:off x="457200" y="1196752"/>
            <a:ext cx="8435280" cy="5328592"/>
          </a:xfrm>
        </p:spPr>
        <p:txBody>
          <a:bodyPr>
            <a:normAutofit fontScale="92500" lnSpcReduction="20000"/>
          </a:bodyPr>
          <a:lstStyle/>
          <a:p>
            <a:pPr marL="342900" lvl="0" indent="-342900">
              <a:spcBef>
                <a:spcPts val="2400"/>
              </a:spcBef>
              <a:buFont typeface="Arial" panose="020B0604020202020204" pitchFamily="34" charset="0"/>
              <a:buChar char="•"/>
            </a:pPr>
            <a:r>
              <a:rPr lang="en-GB" sz="2600" b="0" dirty="0"/>
              <a:t>What are the opportunities and benefits of partnership working and the process of collaboration in the context of intersectional power relations?</a:t>
            </a:r>
          </a:p>
          <a:p>
            <a:pPr marL="342900" lvl="0" indent="-342900">
              <a:spcBef>
                <a:spcPts val="2400"/>
              </a:spcBef>
              <a:buFont typeface="Arial" panose="020B0604020202020204" pitchFamily="34" charset="0"/>
              <a:buChar char="•"/>
            </a:pPr>
            <a:r>
              <a:rPr lang="en-GB" sz="2600" b="0" dirty="0"/>
              <a:t>What are the challenges and limitations of effective interagency/inter-professional work? How might these be overcome or minimised whilst taking account of intersectional identities?</a:t>
            </a:r>
          </a:p>
          <a:p>
            <a:pPr marL="342900" lvl="0" indent="-342900">
              <a:spcBef>
                <a:spcPts val="2400"/>
              </a:spcBef>
              <a:buFont typeface="Arial" panose="020B0604020202020204" pitchFamily="34" charset="0"/>
              <a:buChar char="•"/>
            </a:pPr>
            <a:r>
              <a:rPr lang="en-GB" sz="2600" b="0" dirty="0"/>
              <a:t>What enables collaboration between academic and non-academic partners to be sustainable once the project funding has finished?</a:t>
            </a:r>
          </a:p>
          <a:p>
            <a:pPr marL="342900" lvl="0" indent="-342900">
              <a:spcBef>
                <a:spcPts val="2400"/>
              </a:spcBef>
              <a:buFont typeface="Arial" panose="020B0604020202020204" pitchFamily="34" charset="0"/>
              <a:buChar char="•"/>
            </a:pPr>
            <a:r>
              <a:rPr lang="en-GB" sz="2600" b="0" dirty="0"/>
              <a:t>To what extent is there a difference between the challenges of co-production and those of collaboration in relation to intersectionality?</a:t>
            </a:r>
          </a:p>
          <a:p>
            <a:endParaRPr lang="en-GB" dirty="0"/>
          </a:p>
        </p:txBody>
      </p:sp>
    </p:spTree>
    <p:extLst>
      <p:ext uri="{BB962C8B-B14F-4D97-AF65-F5344CB8AC3E}">
        <p14:creationId xmlns:p14="http://schemas.microsoft.com/office/powerpoint/2010/main" val="71255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c</a:t>
            </a:r>
          </a:p>
        </p:txBody>
      </p:sp>
      <p:sp>
        <p:nvSpPr>
          <p:cNvPr id="3" name="Content Placeholder 2"/>
          <p:cNvSpPr>
            <a:spLocks noGrp="1"/>
          </p:cNvSpPr>
          <p:nvPr>
            <p:ph idx="1"/>
          </p:nvPr>
        </p:nvSpPr>
        <p:spPr/>
        <p:txBody>
          <a:bodyPr/>
          <a:lstStyle/>
          <a:p>
            <a:pPr marL="0" indent="0">
              <a:buFontTx/>
              <a:buNone/>
              <a:defRPr/>
            </a:pPr>
            <a:r>
              <a:rPr lang="en-US" sz="2400" b="1" dirty="0" smtClean="0"/>
              <a:t>Publications </a:t>
            </a:r>
            <a:endParaRPr lang="en-GB" sz="2400" b="1" dirty="0" smtClean="0"/>
          </a:p>
          <a:p>
            <a:pPr>
              <a:spcBef>
                <a:spcPts val="1200"/>
              </a:spcBef>
              <a:defRPr/>
            </a:pPr>
            <a:r>
              <a:rPr lang="en-US" sz="1600" dirty="0" smtClean="0"/>
              <a:t>Punch</a:t>
            </a:r>
            <a:r>
              <a:rPr lang="en-US" sz="1600" dirty="0"/>
              <a:t>, S., McIntosh, I. and Emond, R. (eds.) (2011) </a:t>
            </a:r>
            <a:r>
              <a:rPr lang="en-US" sz="1600" i="1" dirty="0"/>
              <a:t>Children’s Food Practices in Families and Institutions</a:t>
            </a:r>
            <a:r>
              <a:rPr lang="en-US" sz="1600" dirty="0"/>
              <a:t>, London: Routledge. </a:t>
            </a:r>
            <a:endParaRPr lang="en-GB" sz="1600" dirty="0"/>
          </a:p>
          <a:p>
            <a:pPr marL="0" indent="0">
              <a:spcBef>
                <a:spcPts val="1200"/>
              </a:spcBef>
              <a:buFontTx/>
              <a:buNone/>
              <a:defRPr/>
            </a:pPr>
            <a:r>
              <a:rPr lang="en-US" sz="1800" b="1" dirty="0" smtClean="0"/>
              <a:t>Context </a:t>
            </a:r>
            <a:r>
              <a:rPr lang="en-US" sz="1800" b="1" dirty="0"/>
              <a:t>paper</a:t>
            </a:r>
            <a:endParaRPr lang="en-GB" sz="1800" b="1" dirty="0"/>
          </a:p>
          <a:p>
            <a:pPr>
              <a:spcBef>
                <a:spcPts val="1200"/>
              </a:spcBef>
              <a:defRPr/>
            </a:pPr>
            <a:r>
              <a:rPr lang="en-US" sz="1600" dirty="0"/>
              <a:t>Emond, R., McIntosh, I., Punch, S. and Lightowler, C. (2013) </a:t>
            </a:r>
            <a:r>
              <a:rPr lang="en-US" sz="1600" i="1" dirty="0"/>
              <a:t>Children, Food and Care</a:t>
            </a:r>
            <a:r>
              <a:rPr lang="en-US" sz="1600" dirty="0"/>
              <a:t>, IRISS Insight, No.22: Glasgow, www.iriss.org.uk/category/resource-categories/iriss-insights.</a:t>
            </a:r>
            <a:endParaRPr lang="en-GB" sz="1600" dirty="0"/>
          </a:p>
          <a:p>
            <a:pPr marL="0" indent="0">
              <a:spcBef>
                <a:spcPts val="1200"/>
              </a:spcBef>
              <a:buFontTx/>
              <a:buNone/>
              <a:defRPr/>
            </a:pPr>
            <a:r>
              <a:rPr lang="en-US" sz="1800" b="1" dirty="0"/>
              <a:t>Book chapters</a:t>
            </a:r>
            <a:endParaRPr lang="en-GB" sz="1800" b="1" dirty="0"/>
          </a:p>
          <a:p>
            <a:pPr>
              <a:spcBef>
                <a:spcPts val="1200"/>
              </a:spcBef>
              <a:defRPr/>
            </a:pPr>
            <a:r>
              <a:rPr lang="en-US" sz="1600" dirty="0"/>
              <a:t>McIntosh, I., </a:t>
            </a:r>
            <a:r>
              <a:rPr lang="en-US" sz="1600" dirty="0" err="1"/>
              <a:t>Dorrer</a:t>
            </a:r>
            <a:r>
              <a:rPr lang="en-US" sz="1600" dirty="0"/>
              <a:t>, N., Punch, S. and Emond, R. (2011) ‘I know we can’t be a family, but as close as you can get’: Displaying Families within an Institutional Context’, in Dermott, E and Seymour, J, (</a:t>
            </a:r>
            <a:r>
              <a:rPr lang="en-US" sz="1600" dirty="0" err="1"/>
              <a:t>eds</a:t>
            </a:r>
            <a:r>
              <a:rPr lang="en-US" sz="1600" dirty="0"/>
              <a:t>) </a:t>
            </a:r>
            <a:r>
              <a:rPr lang="en-US" sz="1600" i="1" dirty="0"/>
              <a:t>Displaying Families: A New Concept for the Sociology of Family Life</a:t>
            </a:r>
            <a:r>
              <a:rPr lang="en-US" sz="1600" dirty="0"/>
              <a:t>, Basingstoke: Palgrave Macmillan, pp.175-194. </a:t>
            </a:r>
            <a:endParaRPr lang="en-GB" sz="1600" dirty="0"/>
          </a:p>
          <a:p>
            <a:pPr>
              <a:spcBef>
                <a:spcPts val="1200"/>
              </a:spcBef>
              <a:defRPr/>
            </a:pPr>
            <a:r>
              <a:rPr lang="en-US" sz="1600" dirty="0" smtClean="0"/>
              <a:t>Punch</a:t>
            </a:r>
            <a:r>
              <a:rPr lang="en-US" sz="1600" dirty="0"/>
              <a:t>, S., McIntosh, I., Emond, R. and </a:t>
            </a:r>
            <a:r>
              <a:rPr lang="en-US" sz="1600" dirty="0" err="1"/>
              <a:t>Dorrer</a:t>
            </a:r>
            <a:r>
              <a:rPr lang="en-US" sz="1600" dirty="0"/>
              <a:t>, N. (2009) ‘Food and Relationships: Children’s Experiences in Residential Care’, in James, A., </a:t>
            </a:r>
            <a:r>
              <a:rPr lang="en-US" sz="1600" dirty="0" err="1"/>
              <a:t>Kjørholt</a:t>
            </a:r>
            <a:r>
              <a:rPr lang="en-US" sz="1600" dirty="0"/>
              <a:t>, A.T. and </a:t>
            </a:r>
            <a:r>
              <a:rPr lang="en-US" sz="1600" dirty="0" err="1"/>
              <a:t>Tingstad</a:t>
            </a:r>
            <a:r>
              <a:rPr lang="en-US" sz="1600" dirty="0"/>
              <a:t>, V. (</a:t>
            </a:r>
            <a:r>
              <a:rPr lang="en-US" sz="1600" dirty="0" err="1"/>
              <a:t>eds</a:t>
            </a:r>
            <a:r>
              <a:rPr lang="en-US" sz="1600" dirty="0"/>
              <a:t>) </a:t>
            </a:r>
            <a:r>
              <a:rPr lang="en-US" sz="1600" i="1" dirty="0"/>
              <a:t>Children, Food and Identity in Everyday Life</a:t>
            </a:r>
            <a:r>
              <a:rPr lang="en-US" sz="1600" dirty="0"/>
              <a:t>, Basingstoke: Palgrave Macmillan, pp.149-171. </a:t>
            </a:r>
            <a:endParaRPr lang="en-GB" sz="1600" dirty="0"/>
          </a:p>
          <a:p>
            <a:pPr>
              <a:spcBef>
                <a:spcPts val="1200"/>
              </a:spcBef>
              <a:defRPr/>
            </a:pPr>
            <a:r>
              <a:rPr lang="en-US" sz="1600" dirty="0" smtClean="0"/>
              <a:t>Punch, S. and McIntosh, I. (2014) “Food is a funny thing within residential childcare’: Intergenerational Relationships and Food Practices in Residential Care’, </a:t>
            </a:r>
            <a:r>
              <a:rPr lang="en-US" sz="1600" i="1" dirty="0" smtClean="0"/>
              <a:t>Childhood</a:t>
            </a:r>
            <a:r>
              <a:rPr lang="en-US" sz="1600" dirty="0" smtClean="0"/>
              <a:t>, </a:t>
            </a:r>
            <a:r>
              <a:rPr lang="en-GB" sz="1600" dirty="0"/>
              <a:t>21(1): </a:t>
            </a:r>
            <a:r>
              <a:rPr lang="en-GB" sz="1600" dirty="0" smtClean="0"/>
              <a:t>72-86.</a:t>
            </a:r>
            <a:endParaRPr lang="en-GB" sz="1600" dirty="0"/>
          </a:p>
        </p:txBody>
      </p:sp>
      <p:sp>
        <p:nvSpPr>
          <p:cNvPr id="23556" name="Footer Placeholder 3"/>
          <p:cNvSpPr>
            <a:spLocks noGrp="1"/>
          </p:cNvSpPr>
          <p:nvPr>
            <p:ph type="ftr" sz="quarter" idx="10"/>
          </p:nvPr>
        </p:nvSpPr>
        <p:spPr>
          <a:gradFill/>
          <a:ln w="9525"/>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400" smtClean="0"/>
          </a:p>
          <a:p>
            <a:pPr eaLnBrk="1" hangingPunct="1">
              <a:spcBef>
                <a:spcPct val="0"/>
              </a:spcBef>
              <a:buFontTx/>
              <a:buNone/>
            </a:pPr>
            <a:r>
              <a:rPr lang="en-GB" altLang="en-US" sz="1400" smtClean="0"/>
              <a:t>			</a:t>
            </a:r>
            <a:r>
              <a:rPr lang="en-GB" altLang="en-US" sz="1400" b="1" i="1" smtClean="0">
                <a:solidFill>
                  <a:schemeClr val="bg1"/>
                </a:solidFill>
                <a:latin typeface="Verdana" pitchFamily="34" charset="0"/>
              </a:rPr>
              <a:t>Department of Applied Social Science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a:xfrm>
            <a:off x="684213" y="0"/>
            <a:ext cx="8459787" cy="6453188"/>
          </a:xfrm>
        </p:spPr>
        <p:txBody>
          <a:bodyPr/>
          <a:lstStyle/>
          <a:p>
            <a:pPr marL="0" indent="0">
              <a:buFontTx/>
              <a:buNone/>
              <a:defRPr/>
            </a:pPr>
            <a:r>
              <a:rPr lang="en-US" b="1" dirty="0"/>
              <a:t>Journal articles</a:t>
            </a:r>
            <a:endParaRPr lang="en-GB" b="1" dirty="0"/>
          </a:p>
          <a:p>
            <a:pPr>
              <a:spcBef>
                <a:spcPts val="1800"/>
              </a:spcBef>
              <a:defRPr/>
            </a:pPr>
            <a:r>
              <a:rPr lang="en-US" sz="1600" dirty="0"/>
              <a:t>McIntosh, I., Punch, S., </a:t>
            </a:r>
            <a:r>
              <a:rPr lang="en-US" sz="1600" dirty="0" err="1"/>
              <a:t>Dorrer</a:t>
            </a:r>
            <a:r>
              <a:rPr lang="en-US" sz="1600" dirty="0"/>
              <a:t>, N. and Emond, R. (2010) ‘‘You don’t have to be watched to make your toast’: surveillance and food practices within residential care.’ </a:t>
            </a:r>
            <a:r>
              <a:rPr lang="en-US" sz="1600" i="1" dirty="0"/>
              <a:t>Surveillance and Society</a:t>
            </a:r>
            <a:r>
              <a:rPr lang="en-US" sz="1600" dirty="0"/>
              <a:t>. 7(3): 287-300. (accessible via https://dspace.stir.ac.uk/handle/1893/9335)</a:t>
            </a:r>
            <a:endParaRPr lang="en-GB" sz="1600" dirty="0"/>
          </a:p>
          <a:p>
            <a:pPr>
              <a:spcBef>
                <a:spcPts val="1800"/>
              </a:spcBef>
              <a:defRPr/>
            </a:pPr>
            <a:r>
              <a:rPr lang="en-US" sz="1600" dirty="0" err="1" smtClean="0"/>
              <a:t>Dorrer</a:t>
            </a:r>
            <a:r>
              <a:rPr lang="en-US" sz="1600" dirty="0"/>
              <a:t>, N., McIntosh, I., Punch, S. and Emond, R. (2010) ‘Children and Food Practices in Residential Care: Managing Ambivalence in the Institutional Home’, Special Edition of </a:t>
            </a:r>
            <a:r>
              <a:rPr lang="en-US" sz="1600" i="1" dirty="0"/>
              <a:t>Children’s Geographies</a:t>
            </a:r>
            <a:r>
              <a:rPr lang="en-US" sz="1600" dirty="0"/>
              <a:t>, 8(3): 247-260. (accessible via http://hdl.handle.net/1893/9291)</a:t>
            </a:r>
            <a:endParaRPr lang="en-GB" sz="1600" dirty="0"/>
          </a:p>
          <a:p>
            <a:pPr>
              <a:spcBef>
                <a:spcPts val="1800"/>
              </a:spcBef>
              <a:defRPr/>
            </a:pPr>
            <a:r>
              <a:rPr lang="en-US" sz="1600" dirty="0" smtClean="0"/>
              <a:t>Punch</a:t>
            </a:r>
            <a:r>
              <a:rPr lang="en-US" sz="1600" dirty="0"/>
              <a:t>, S., McIntosh, I. and Emond, R. (2010) ‘Children’s Food Practices in Families and Institutions’, Special Edition of </a:t>
            </a:r>
            <a:r>
              <a:rPr lang="en-US" sz="1600" i="1" dirty="0"/>
              <a:t>Children’s Geographies</a:t>
            </a:r>
            <a:r>
              <a:rPr lang="en-US" sz="1600" dirty="0"/>
              <a:t>, 8(3): 227-232. </a:t>
            </a:r>
            <a:r>
              <a:rPr lang="en-US" sz="1600" dirty="0" smtClean="0"/>
              <a:t>(</a:t>
            </a:r>
            <a:r>
              <a:rPr lang="en-US" sz="1600" dirty="0"/>
              <a:t>accessible via https://dspace.stir.ac.uk/handle/1893/9332) </a:t>
            </a:r>
            <a:endParaRPr lang="en-GB" sz="1600" dirty="0"/>
          </a:p>
          <a:p>
            <a:pPr>
              <a:spcBef>
                <a:spcPts val="1800"/>
              </a:spcBef>
              <a:defRPr/>
            </a:pPr>
            <a:r>
              <a:rPr lang="en-US" sz="1600" dirty="0" smtClean="0"/>
              <a:t>Punch</a:t>
            </a:r>
            <a:r>
              <a:rPr lang="en-US" sz="1600" dirty="0"/>
              <a:t>, S., McIntosh, I. and Emond, R. (2012) ‘‘You have a right to be nourished and fed, but do I have a right to make sure you eat your food?’: Children’s Rights and Food Practices in Residential Care’, </a:t>
            </a:r>
            <a:r>
              <a:rPr lang="en-US" sz="1600" i="1" dirty="0"/>
              <a:t>International Journal of Human Rights</a:t>
            </a:r>
            <a:r>
              <a:rPr lang="en-US" sz="1600" dirty="0"/>
              <a:t>, 16(8): 1250-1262. </a:t>
            </a:r>
            <a:r>
              <a:rPr lang="en-US" sz="1600" dirty="0" smtClean="0"/>
              <a:t>(</a:t>
            </a:r>
            <a:r>
              <a:rPr lang="en-US" sz="1600" dirty="0"/>
              <a:t>accessible via https://dspace.stir.ac.uk/handle/1893/17002)</a:t>
            </a:r>
            <a:endParaRPr lang="en-GB" sz="1600" dirty="0"/>
          </a:p>
          <a:p>
            <a:pPr>
              <a:spcBef>
                <a:spcPts val="1800"/>
              </a:spcBef>
              <a:defRPr/>
            </a:pPr>
            <a:r>
              <a:rPr lang="en-US" sz="1600" dirty="0" smtClean="0"/>
              <a:t>Emond</a:t>
            </a:r>
            <a:r>
              <a:rPr lang="en-US" sz="1600" dirty="0"/>
              <a:t>, R., McIntosh, I. and Punch S. (2013) ‘Food and Feelings in Residential Child Care’, </a:t>
            </a:r>
            <a:r>
              <a:rPr lang="en-US" sz="1600" i="1" dirty="0"/>
              <a:t>British Journal of Social Work</a:t>
            </a:r>
            <a:r>
              <a:rPr lang="en-US" sz="1600" dirty="0"/>
              <a:t>. Early online version: </a:t>
            </a:r>
            <a:r>
              <a:rPr lang="en-US" sz="1600" dirty="0" err="1"/>
              <a:t>doi</a:t>
            </a:r>
            <a:r>
              <a:rPr lang="en-US" sz="1600" dirty="0"/>
              <a:t>: 10.1093/</a:t>
            </a:r>
            <a:r>
              <a:rPr lang="en-US" sz="1600" dirty="0" err="1"/>
              <a:t>bjsw</a:t>
            </a:r>
            <a:r>
              <a:rPr lang="en-US" sz="1600" dirty="0"/>
              <a:t>/bct009</a:t>
            </a:r>
            <a:r>
              <a:rPr lang="en-US" sz="1600" dirty="0" smtClean="0"/>
              <a:t>. (via </a:t>
            </a:r>
            <a:r>
              <a:rPr lang="en-US" sz="1600" dirty="0"/>
              <a:t>https://dspace.stir.ac.uk/handle/1893/17000)</a:t>
            </a:r>
            <a:endParaRPr lang="en-GB" sz="1600" dirty="0"/>
          </a:p>
          <a:p>
            <a:pPr marL="0" indent="0">
              <a:buFontTx/>
              <a:buNone/>
              <a:defRPr/>
            </a:pPr>
            <a:endParaRPr lang="en-GB" sz="1800" dirty="0"/>
          </a:p>
        </p:txBody>
      </p:sp>
      <p:sp>
        <p:nvSpPr>
          <p:cNvPr id="24580" name="Footer Placeholder 3"/>
          <p:cNvSpPr>
            <a:spLocks noGrp="1"/>
          </p:cNvSpPr>
          <p:nvPr>
            <p:ph type="ftr" sz="quarter" idx="10"/>
          </p:nvPr>
        </p:nvSpPr>
        <p:spPr>
          <a:xfrm>
            <a:off x="468313" y="6308725"/>
            <a:ext cx="8675687" cy="549275"/>
          </a:xfrm>
          <a:gradFill/>
          <a:ln w="9525"/>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400" i="1" smtClean="0"/>
          </a:p>
          <a:p>
            <a:pPr eaLnBrk="1" hangingPunct="1">
              <a:spcBef>
                <a:spcPct val="0"/>
              </a:spcBef>
              <a:buFontTx/>
              <a:buNone/>
            </a:pPr>
            <a:r>
              <a:rPr lang="en-GB" altLang="en-US" sz="1400" i="1" smtClean="0"/>
              <a:t>			</a:t>
            </a:r>
            <a:r>
              <a:rPr lang="en-GB" altLang="en-US" sz="1400" b="1" i="1" smtClean="0">
                <a:solidFill>
                  <a:schemeClr val="bg1"/>
                </a:solidFill>
                <a:latin typeface="Verdana" pitchFamily="34" charset="0"/>
              </a:rPr>
              <a:t>Department of Applied Social Science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gradFill/>
          <a:ln w="9525"/>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400" smtClean="0"/>
          </a:p>
          <a:p>
            <a:pPr eaLnBrk="1" hangingPunct="1">
              <a:spcBef>
                <a:spcPct val="0"/>
              </a:spcBef>
              <a:buFontTx/>
              <a:buNone/>
            </a:pPr>
            <a:r>
              <a:rPr lang="en-GB" altLang="en-US" sz="1400" smtClean="0"/>
              <a:t>			</a:t>
            </a:r>
            <a:r>
              <a:rPr lang="en-GB" altLang="en-US" sz="1400" b="1" i="1" smtClean="0">
                <a:solidFill>
                  <a:schemeClr val="bg1"/>
                </a:solidFill>
                <a:latin typeface="Verdana" pitchFamily="34" charset="0"/>
              </a:rPr>
              <a:t>Department of Applied Social Science</a:t>
            </a:r>
          </a:p>
        </p:txBody>
      </p:sp>
      <p:sp>
        <p:nvSpPr>
          <p:cNvPr id="2051" name="Rectangle 3"/>
          <p:cNvSpPr>
            <a:spLocks noGrp="1" noChangeArrowheads="1"/>
          </p:cNvSpPr>
          <p:nvPr>
            <p:ph type="subTitle" idx="1"/>
          </p:nvPr>
        </p:nvSpPr>
        <p:spPr>
          <a:xfrm>
            <a:off x="684213" y="38100"/>
            <a:ext cx="8459787" cy="6127750"/>
          </a:xfrm>
        </p:spPr>
        <p:txBody>
          <a:bodyPr/>
          <a:lstStyle/>
          <a:p>
            <a:pPr eaLnBrk="1" hangingPunct="1"/>
            <a:r>
              <a:rPr lang="en-GB" altLang="en-US" sz="4400" b="1" smtClean="0"/>
              <a:t>Design and Methods</a:t>
            </a:r>
          </a:p>
          <a:p>
            <a:pPr algn="l" eaLnBrk="1" hangingPunct="1">
              <a:lnSpc>
                <a:spcPct val="80000"/>
              </a:lnSpc>
              <a:spcBef>
                <a:spcPct val="40000"/>
              </a:spcBef>
            </a:pPr>
            <a:r>
              <a:rPr lang="en-GB" altLang="en-US" sz="2000" b="1" smtClean="0"/>
              <a:t>Fieldwork</a:t>
            </a:r>
            <a:r>
              <a:rPr lang="en-GB" altLang="en-US" sz="2000" smtClean="0"/>
              <a:t>: conducted between Jan 07 and Mar 08: 3 x 12 weeks participant observation + group and individual interviews </a:t>
            </a:r>
          </a:p>
          <a:p>
            <a:pPr algn="l" eaLnBrk="1" hangingPunct="1">
              <a:lnSpc>
                <a:spcPct val="80000"/>
              </a:lnSpc>
            </a:pPr>
            <a:endParaRPr lang="en-GB" altLang="en-US" sz="2000" b="1" smtClean="0"/>
          </a:p>
          <a:p>
            <a:pPr algn="l" eaLnBrk="1" hangingPunct="1">
              <a:lnSpc>
                <a:spcPct val="80000"/>
              </a:lnSpc>
            </a:pPr>
            <a:r>
              <a:rPr lang="en-GB" altLang="en-US" sz="2000" b="1" smtClean="0"/>
              <a:t>Participants</a:t>
            </a:r>
            <a:r>
              <a:rPr lang="en-GB" altLang="en-US" sz="2000" smtClean="0"/>
              <a:t>:  Staff and children of 3 residential units</a:t>
            </a:r>
          </a:p>
          <a:p>
            <a:pPr lvl="4" algn="l" eaLnBrk="1" hangingPunct="1">
              <a:lnSpc>
                <a:spcPct val="80000"/>
              </a:lnSpc>
              <a:spcBef>
                <a:spcPct val="60000"/>
              </a:spcBef>
            </a:pPr>
            <a:r>
              <a:rPr lang="en-GB" altLang="en-US" sz="1800" b="1" smtClean="0"/>
              <a:t>Wellton </a:t>
            </a:r>
          </a:p>
          <a:p>
            <a:pPr lvl="4" algn="l" eaLnBrk="1" hangingPunct="1">
              <a:lnSpc>
                <a:spcPct val="80000"/>
              </a:lnSpc>
            </a:pPr>
            <a:r>
              <a:rPr lang="en-GB" altLang="en-US" sz="1800" smtClean="0"/>
              <a:t>6 children, 9-13 years</a:t>
            </a:r>
          </a:p>
          <a:p>
            <a:pPr lvl="4" algn="l" eaLnBrk="1" hangingPunct="1">
              <a:lnSpc>
                <a:spcPct val="80000"/>
              </a:lnSpc>
            </a:pPr>
            <a:endParaRPr lang="en-GB" altLang="en-US" sz="800" b="1" smtClean="0"/>
          </a:p>
          <a:p>
            <a:pPr lvl="4" algn="l" eaLnBrk="1" hangingPunct="1">
              <a:lnSpc>
                <a:spcPct val="80000"/>
              </a:lnSpc>
            </a:pPr>
            <a:r>
              <a:rPr lang="en-GB" altLang="en-US" sz="1800" b="1" smtClean="0"/>
              <a:t>Highton</a:t>
            </a:r>
          </a:p>
          <a:p>
            <a:pPr lvl="4" algn="l" eaLnBrk="1" hangingPunct="1">
              <a:lnSpc>
                <a:spcPct val="80000"/>
              </a:lnSpc>
            </a:pPr>
            <a:r>
              <a:rPr lang="en-GB" altLang="en-US" sz="1800" smtClean="0"/>
              <a:t>8 children, 12-16 years</a:t>
            </a:r>
          </a:p>
          <a:p>
            <a:pPr lvl="4" algn="l" eaLnBrk="1" hangingPunct="1">
              <a:lnSpc>
                <a:spcPct val="80000"/>
              </a:lnSpc>
            </a:pPr>
            <a:endParaRPr lang="en-GB" altLang="en-US" sz="800" b="1" smtClean="0"/>
          </a:p>
          <a:p>
            <a:pPr lvl="4" algn="l" eaLnBrk="1" hangingPunct="1">
              <a:lnSpc>
                <a:spcPct val="80000"/>
              </a:lnSpc>
            </a:pPr>
            <a:r>
              <a:rPr lang="en-GB" altLang="en-US" sz="1800" b="1" smtClean="0"/>
              <a:t>Lifton </a:t>
            </a:r>
          </a:p>
          <a:p>
            <a:pPr lvl="4" algn="l" eaLnBrk="1" hangingPunct="1">
              <a:lnSpc>
                <a:spcPct val="80000"/>
              </a:lnSpc>
            </a:pPr>
            <a:r>
              <a:rPr lang="en-GB" altLang="en-US" sz="1800" smtClean="0"/>
              <a:t>6 children, 14-18 years</a:t>
            </a:r>
          </a:p>
          <a:p>
            <a:pPr lvl="4" algn="l" eaLnBrk="1" hangingPunct="1">
              <a:lnSpc>
                <a:spcPct val="80000"/>
              </a:lnSpc>
            </a:pPr>
            <a:endParaRPr lang="en-GB" altLang="en-US" sz="1800" smtClean="0"/>
          </a:p>
          <a:p>
            <a:pPr lvl="4" algn="l" eaLnBrk="1" hangingPunct="1">
              <a:lnSpc>
                <a:spcPct val="80000"/>
              </a:lnSpc>
            </a:pPr>
            <a:endParaRPr lang="en-GB" altLang="en-US" sz="1200" smtClean="0"/>
          </a:p>
          <a:p>
            <a:pPr algn="l" eaLnBrk="1" hangingPunct="1">
              <a:lnSpc>
                <a:spcPct val="80000"/>
              </a:lnSpc>
            </a:pPr>
            <a:r>
              <a:rPr lang="en-GB" altLang="en-US" sz="2000" b="1" smtClean="0"/>
              <a:t>21 children</a:t>
            </a:r>
            <a:r>
              <a:rPr lang="en-GB" altLang="en-US" sz="2000" smtClean="0"/>
              <a:t> (14 boys and 7 girls) resided at the homes in the course of the fieldwork.</a:t>
            </a:r>
          </a:p>
          <a:p>
            <a:pPr algn="l" eaLnBrk="1" hangingPunct="1">
              <a:lnSpc>
                <a:spcPct val="80000"/>
              </a:lnSpc>
            </a:pPr>
            <a:endParaRPr lang="en-GB" altLang="en-US" sz="800" smtClean="0"/>
          </a:p>
          <a:p>
            <a:pPr algn="l" eaLnBrk="1" hangingPunct="1">
              <a:lnSpc>
                <a:spcPct val="80000"/>
              </a:lnSpc>
            </a:pPr>
            <a:r>
              <a:rPr lang="en-GB" altLang="en-US" sz="2000" b="1" smtClean="0"/>
              <a:t>16 children</a:t>
            </a:r>
            <a:r>
              <a:rPr lang="en-GB" altLang="en-US" sz="2000" smtClean="0"/>
              <a:t> (11 boys and 5 girls) and </a:t>
            </a:r>
            <a:r>
              <a:rPr lang="en-GB" altLang="en-US" sz="2000" b="1" smtClean="0"/>
              <a:t>46 members</a:t>
            </a:r>
            <a:r>
              <a:rPr lang="en-GB" altLang="en-US" sz="2000" smtClean="0"/>
              <a:t> </a:t>
            </a:r>
            <a:r>
              <a:rPr lang="en-GB" altLang="en-US" sz="2000" b="1" smtClean="0"/>
              <a:t>of staff</a:t>
            </a:r>
            <a:r>
              <a:rPr lang="en-GB" altLang="en-US" sz="2000" smtClean="0"/>
              <a:t> (26 women and 20 men) participated in an individual interview and/or a focus group.</a:t>
            </a:r>
          </a:p>
          <a:p>
            <a:pPr eaLnBrk="1" hangingPunct="1"/>
            <a:endParaRPr lang="en-GB" altLang="en-US" sz="2000" smtClean="0"/>
          </a:p>
        </p:txBody>
      </p:sp>
      <p:pic>
        <p:nvPicPr>
          <p:cNvPr id="6148" name="Picture 4" descr="breakf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773238"/>
            <a:ext cx="190023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1">
                                            <p:txEl>
                                              <p:pRg st="14" end="14"/>
                                            </p:txEl>
                                          </p:spTgt>
                                        </p:tgtEl>
                                        <p:attrNameLst>
                                          <p:attrName>style.visibility</p:attrName>
                                        </p:attrNameLst>
                                      </p:cBhvr>
                                      <p:to>
                                        <p:strVal val="visible"/>
                                      </p:to>
                                    </p:set>
                                    <p:animEffect transition="in" filter="dissolve">
                                      <p:cBhvr>
                                        <p:cTn id="7" dur="500"/>
                                        <p:tgtEl>
                                          <p:spTgt spid="2051">
                                            <p:txEl>
                                              <p:pRg st="14" end="1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051">
                                            <p:txEl>
                                              <p:pRg st="16" end="16"/>
                                            </p:txEl>
                                          </p:spTgt>
                                        </p:tgtEl>
                                        <p:attrNameLst>
                                          <p:attrName>style.visibility</p:attrName>
                                        </p:attrNameLst>
                                      </p:cBhvr>
                                      <p:to>
                                        <p:strVal val="visible"/>
                                      </p:to>
                                    </p:set>
                                    <p:animEffect transition="in" filter="dissolve">
                                      <p:cBhvr>
                                        <p:cTn id="10" dur="500"/>
                                        <p:tgtEl>
                                          <p:spTgt spid="205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gradFill/>
          <a:ln w="9525"/>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400" smtClean="0"/>
          </a:p>
          <a:p>
            <a:pPr eaLnBrk="1" hangingPunct="1">
              <a:spcBef>
                <a:spcPct val="0"/>
              </a:spcBef>
              <a:buFontTx/>
              <a:buNone/>
            </a:pPr>
            <a:r>
              <a:rPr lang="en-GB" altLang="en-US" sz="1400" smtClean="0"/>
              <a:t>			</a:t>
            </a:r>
            <a:r>
              <a:rPr lang="en-GB" altLang="en-US" sz="1400" b="1" i="1" smtClean="0">
                <a:solidFill>
                  <a:schemeClr val="bg1"/>
                </a:solidFill>
                <a:latin typeface="Verdana" pitchFamily="34" charset="0"/>
              </a:rPr>
              <a:t>Department of Applied Social Science</a:t>
            </a:r>
          </a:p>
        </p:txBody>
      </p:sp>
      <p:sp>
        <p:nvSpPr>
          <p:cNvPr id="7171" name="Rectangle 2"/>
          <p:cNvSpPr>
            <a:spLocks noGrp="1" noChangeArrowheads="1"/>
          </p:cNvSpPr>
          <p:nvPr>
            <p:ph type="ctrTitle"/>
          </p:nvPr>
        </p:nvSpPr>
        <p:spPr/>
        <p:txBody>
          <a:bodyPr/>
          <a:lstStyle/>
          <a:p>
            <a:pPr eaLnBrk="1" hangingPunct="1"/>
            <a:endParaRPr lang="en-US" altLang="en-US" smtClean="0"/>
          </a:p>
        </p:txBody>
      </p:sp>
      <p:sp>
        <p:nvSpPr>
          <p:cNvPr id="159747" name="Rectangle 3"/>
          <p:cNvSpPr>
            <a:spLocks noGrp="1" noChangeArrowheads="1"/>
          </p:cNvSpPr>
          <p:nvPr>
            <p:ph type="subTitle" idx="1"/>
          </p:nvPr>
        </p:nvSpPr>
        <p:spPr>
          <a:xfrm>
            <a:off x="684213" y="0"/>
            <a:ext cx="8783637" cy="6165850"/>
          </a:xfrm>
        </p:spPr>
        <p:txBody>
          <a:bodyPr/>
          <a:lstStyle/>
          <a:p>
            <a:pPr eaLnBrk="1" hangingPunct="1"/>
            <a:r>
              <a:rPr lang="en-GB" altLang="en-US" sz="3600" b="1" smtClean="0"/>
              <a:t>Key Themes</a:t>
            </a:r>
          </a:p>
          <a:p>
            <a:pPr eaLnBrk="1" hangingPunct="1"/>
            <a:endParaRPr lang="en-GB" altLang="en-US" sz="800" smtClean="0"/>
          </a:p>
          <a:p>
            <a:pPr algn="l" eaLnBrk="1" hangingPunct="1">
              <a:spcBef>
                <a:spcPct val="50000"/>
              </a:spcBef>
              <a:buFontTx/>
              <a:buBlip>
                <a:blip r:embed="rId3"/>
              </a:buBlip>
            </a:pPr>
            <a:r>
              <a:rPr lang="en-GB" altLang="en-US" smtClean="0"/>
              <a:t>  Mealtimes</a:t>
            </a:r>
          </a:p>
          <a:p>
            <a:pPr algn="l" eaLnBrk="1" hangingPunct="1">
              <a:spcBef>
                <a:spcPct val="50000"/>
              </a:spcBef>
              <a:buFontTx/>
              <a:buBlip>
                <a:blip r:embed="rId3"/>
              </a:buBlip>
            </a:pPr>
            <a:r>
              <a:rPr lang="en-GB" altLang="en-US" smtClean="0"/>
              <a:t>  Negotiating ‘Home’, ‘Institution’ and  	Workplace</a:t>
            </a:r>
            <a:endParaRPr lang="en-GB" altLang="en-US" b="1" smtClean="0"/>
          </a:p>
          <a:p>
            <a:pPr algn="l" eaLnBrk="1" hangingPunct="1">
              <a:spcBef>
                <a:spcPct val="50000"/>
              </a:spcBef>
              <a:buFontTx/>
              <a:buBlip>
                <a:blip r:embed="rId3"/>
              </a:buBlip>
            </a:pPr>
            <a:r>
              <a:rPr lang="en-GB" altLang="en-US" smtClean="0"/>
              <a:t>  Food and Relationships</a:t>
            </a:r>
          </a:p>
          <a:p>
            <a:pPr algn="l" eaLnBrk="1" hangingPunct="1">
              <a:spcBef>
                <a:spcPct val="50000"/>
              </a:spcBef>
              <a:buFontTx/>
              <a:buBlip>
                <a:blip r:embed="rId3"/>
              </a:buBlip>
            </a:pPr>
            <a:r>
              <a:rPr lang="en-GB" altLang="en-US" smtClean="0"/>
              <a:t>  Food, Care and Control</a:t>
            </a:r>
          </a:p>
          <a:p>
            <a:pPr algn="l" eaLnBrk="1" hangingPunct="1">
              <a:spcBef>
                <a:spcPct val="50000"/>
              </a:spcBef>
              <a:buFontTx/>
              <a:buBlip>
                <a:blip r:embed="rId3"/>
              </a:buBlip>
            </a:pPr>
            <a:r>
              <a:rPr lang="en-GB" altLang="en-US" smtClean="0"/>
              <a:t>  Feelings, Conflict and Resistance</a:t>
            </a:r>
          </a:p>
          <a:p>
            <a:pPr algn="l" eaLnBrk="1" hangingPunct="1">
              <a:spcBef>
                <a:spcPct val="50000"/>
              </a:spcBef>
              <a:buFontTx/>
              <a:buBlip>
                <a:blip r:embed="rId3"/>
              </a:buBlip>
            </a:pPr>
            <a:r>
              <a:rPr lang="en-GB" altLang="en-US" smtClean="0"/>
              <a:t>  Power and Empowerment</a:t>
            </a:r>
          </a:p>
          <a:p>
            <a:pPr algn="l" eaLnBrk="1" hangingPunct="1"/>
            <a:endParaRPr lang="en-GB" altLang="en-US" smtClean="0"/>
          </a:p>
          <a:p>
            <a:pPr eaLnBrk="1" hangingPunct="1"/>
            <a:endParaRPr lang="en-GB" altLang="en-US" smtClean="0"/>
          </a:p>
          <a:p>
            <a:pPr eaLnBrk="1" hangingPunct="1"/>
            <a:endParaRPr lang="en-GB" altLang="en-US" smtClean="0"/>
          </a:p>
          <a:p>
            <a:pPr eaLnBrk="1" hangingPunct="1"/>
            <a:endParaRPr lang="en-GB" altLang="en-US" smtClean="0"/>
          </a:p>
          <a:p>
            <a:pPr eaLnBrk="1" hangingPunct="1"/>
            <a:endParaRPr lang="en-GB" altLang="en-US" smtClean="0"/>
          </a:p>
        </p:txBody>
      </p:sp>
      <p:pic>
        <p:nvPicPr>
          <p:cNvPr id="717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2492375"/>
            <a:ext cx="2195512"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4538" y="4960938"/>
            <a:ext cx="229393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597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74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974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97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74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9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3600" b="1" kern="1200" dirty="0" smtClean="0">
                <a:solidFill>
                  <a:schemeClr val="tx1"/>
                </a:solidFill>
                <a:effectLst/>
                <a:latin typeface="Arial" charset="0"/>
                <a:ea typeface="+mn-ea"/>
                <a:cs typeface="+mn-cs"/>
              </a:rPr>
              <a:t>Intersectionality and Children in Care</a:t>
            </a:r>
          </a:p>
          <a:p>
            <a:pPr marL="0" indent="0">
              <a:buNone/>
            </a:pPr>
            <a:r>
              <a:rPr lang="en-GB" kern="1200" dirty="0" smtClean="0">
                <a:solidFill>
                  <a:schemeClr val="tx1"/>
                </a:solidFill>
                <a:effectLst/>
                <a:latin typeface="Arial" charset="0"/>
                <a:ea typeface="+mn-ea"/>
                <a:cs typeface="+mn-cs"/>
              </a:rPr>
              <a:t>We need to understand the potential for discrimination towards, and the lack of agency of, children in care as resulting from a combination of factors in dynamic interplay:  </a:t>
            </a:r>
          </a:p>
          <a:p>
            <a:pPr>
              <a:spcBef>
                <a:spcPts val="1200"/>
              </a:spcBef>
            </a:pPr>
            <a:r>
              <a:rPr lang="en-GB" sz="2800" kern="1200" dirty="0" smtClean="0">
                <a:solidFill>
                  <a:schemeClr val="tx1"/>
                </a:solidFill>
                <a:effectLst/>
                <a:latin typeface="Arial" charset="0"/>
              </a:rPr>
              <a:t>being a child</a:t>
            </a:r>
          </a:p>
          <a:p>
            <a:pPr>
              <a:spcBef>
                <a:spcPts val="1200"/>
              </a:spcBef>
            </a:pPr>
            <a:r>
              <a:rPr lang="en-GB" sz="2800" kern="1200" dirty="0" smtClean="0">
                <a:solidFill>
                  <a:schemeClr val="tx1"/>
                </a:solidFill>
                <a:effectLst/>
                <a:latin typeface="Arial" charset="0"/>
              </a:rPr>
              <a:t>being stigmatized through being in care</a:t>
            </a:r>
          </a:p>
          <a:p>
            <a:pPr>
              <a:spcBef>
                <a:spcPts val="1200"/>
              </a:spcBef>
            </a:pPr>
            <a:r>
              <a:rPr lang="en-GB" sz="2800" kern="1200" dirty="0" smtClean="0">
                <a:solidFill>
                  <a:schemeClr val="tx1"/>
                </a:solidFill>
                <a:effectLst/>
                <a:latin typeface="Arial" charset="0"/>
              </a:rPr>
              <a:t>being poor and often working class </a:t>
            </a:r>
          </a:p>
          <a:p>
            <a:pPr>
              <a:spcBef>
                <a:spcPts val="1200"/>
              </a:spcBef>
            </a:pPr>
            <a:r>
              <a:rPr lang="en-GB" sz="2800" kern="1200" dirty="0" smtClean="0">
                <a:solidFill>
                  <a:schemeClr val="tx1"/>
                </a:solidFill>
                <a:effectLst/>
                <a:latin typeface="Arial" charset="0"/>
              </a:rPr>
              <a:t>with an identity that is often problematized through state interventions and living outside of the family</a:t>
            </a:r>
            <a:endParaRPr lang="en-GB" sz="2800" kern="1200" dirty="0">
              <a:latin typeface="Arial" charset="0"/>
            </a:endParaRPr>
          </a:p>
          <a:p>
            <a:endParaRPr lang="en-GB" dirty="0"/>
          </a:p>
        </p:txBody>
      </p:sp>
      <p:sp>
        <p:nvSpPr>
          <p:cNvPr id="4" name="Footer Placeholder 3"/>
          <p:cNvSpPr>
            <a:spLocks noGrp="1"/>
          </p:cNvSpPr>
          <p:nvPr>
            <p:ph type="ftr" sz="quarter" idx="10"/>
          </p:nvPr>
        </p:nvSpPr>
        <p:spPr/>
        <p:txBody>
          <a:bodyPr/>
          <a:lstStyle/>
          <a:p>
            <a:pPr>
              <a:defRPr/>
            </a:pPr>
            <a:endParaRPr lang="en-GB" smtClean="0"/>
          </a:p>
          <a:p>
            <a:pPr>
              <a:defRPr/>
            </a:pPr>
            <a:r>
              <a:rPr lang="en-GB" smtClean="0"/>
              <a:t>			</a:t>
            </a:r>
            <a:r>
              <a:rPr lang="en-GB" b="1" i="1" smtClean="0">
                <a:solidFill>
                  <a:schemeClr val="bg1"/>
                </a:solidFill>
                <a:latin typeface="Verdana" pitchFamily="34" charset="0"/>
              </a:rPr>
              <a:t>Department of Applied Social Science</a:t>
            </a:r>
            <a:endParaRPr lang="en-GB" b="1" i="1">
              <a:solidFill>
                <a:schemeClr val="bg1"/>
              </a:solidFill>
              <a:latin typeface="Verdana" pitchFamily="34" charset="0"/>
            </a:endParaRPr>
          </a:p>
        </p:txBody>
      </p:sp>
    </p:spTree>
    <p:extLst>
      <p:ext uri="{BB962C8B-B14F-4D97-AF65-F5344CB8AC3E}">
        <p14:creationId xmlns:p14="http://schemas.microsoft.com/office/powerpoint/2010/main" val="2374864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gradFill/>
          <a:ln w="9525"/>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400" smtClean="0"/>
          </a:p>
          <a:p>
            <a:pPr eaLnBrk="1" hangingPunct="1">
              <a:spcBef>
                <a:spcPct val="0"/>
              </a:spcBef>
              <a:buFontTx/>
              <a:buNone/>
            </a:pPr>
            <a:r>
              <a:rPr lang="en-GB" altLang="en-US" sz="1400" smtClean="0"/>
              <a:t>			</a:t>
            </a:r>
            <a:r>
              <a:rPr lang="en-GB" altLang="en-US" sz="1400" b="1" i="1" smtClean="0">
                <a:solidFill>
                  <a:schemeClr val="bg1"/>
                </a:solidFill>
                <a:latin typeface="Verdana" pitchFamily="34" charset="0"/>
              </a:rPr>
              <a:t>Department of Applied Social Science</a:t>
            </a:r>
          </a:p>
        </p:txBody>
      </p:sp>
      <p:sp>
        <p:nvSpPr>
          <p:cNvPr id="10243" name="Rectangle 2"/>
          <p:cNvSpPr>
            <a:spLocks noGrp="1" noChangeArrowheads="1"/>
          </p:cNvSpPr>
          <p:nvPr>
            <p:ph type="ctrTitle"/>
          </p:nvPr>
        </p:nvSpPr>
        <p:spPr/>
        <p:txBody>
          <a:bodyPr/>
          <a:lstStyle/>
          <a:p>
            <a:pPr eaLnBrk="1" hangingPunct="1"/>
            <a:endParaRPr lang="en-US" altLang="en-US" smtClean="0"/>
          </a:p>
        </p:txBody>
      </p:sp>
      <p:sp>
        <p:nvSpPr>
          <p:cNvPr id="10244" name="Rectangle 3"/>
          <p:cNvSpPr>
            <a:spLocks noGrp="1" noChangeArrowheads="1"/>
          </p:cNvSpPr>
          <p:nvPr>
            <p:ph type="subTitle" idx="1"/>
          </p:nvPr>
        </p:nvSpPr>
        <p:spPr>
          <a:xfrm>
            <a:off x="684213" y="0"/>
            <a:ext cx="8459787" cy="6165850"/>
          </a:xfrm>
        </p:spPr>
        <p:txBody>
          <a:bodyPr/>
          <a:lstStyle/>
          <a:p>
            <a:pPr eaLnBrk="1" hangingPunct="1"/>
            <a:r>
              <a:rPr lang="en-GB" altLang="en-US" sz="3600" b="1" smtClean="0"/>
              <a:t> Mealtimes: Key Site of Ambiguity and Ambivalence </a:t>
            </a:r>
          </a:p>
          <a:p>
            <a:pPr eaLnBrk="1" hangingPunct="1"/>
            <a:endParaRPr lang="en-GB" altLang="en-US" sz="3600" smtClean="0"/>
          </a:p>
          <a:p>
            <a:pPr eaLnBrk="1" hangingPunct="1"/>
            <a:endParaRPr lang="en-GB" altLang="en-US" smtClean="0"/>
          </a:p>
        </p:txBody>
      </p:sp>
      <p:graphicFrame>
        <p:nvGraphicFramePr>
          <p:cNvPr id="10245" name="Object 8"/>
          <p:cNvGraphicFramePr>
            <a:graphicFrameLocks noChangeAspect="1"/>
          </p:cNvGraphicFramePr>
          <p:nvPr/>
        </p:nvGraphicFramePr>
        <p:xfrm>
          <a:off x="827088" y="1484313"/>
          <a:ext cx="8094662" cy="4692650"/>
        </p:xfrm>
        <a:graphic>
          <a:graphicData uri="http://schemas.openxmlformats.org/presentationml/2006/ole">
            <mc:AlternateContent xmlns:mc="http://schemas.openxmlformats.org/markup-compatibility/2006">
              <mc:Choice xmlns:v="urn:schemas-microsoft-com:vml" Requires="v">
                <p:oleObj spid="_x0000_s10255" name="Document" r:id="rId4" imgW="9119281" imgH="5268302" progId="Word.Document.8">
                  <p:embed/>
                </p:oleObj>
              </mc:Choice>
              <mc:Fallback>
                <p:oleObj name="Document" r:id="rId4" imgW="9119281" imgH="5268302" progId="Word.Documen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484313"/>
                        <a:ext cx="8094662" cy="469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46" name="Picture 9" descr="Vas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2276475"/>
            <a:ext cx="15811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descr="VaseBl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950" y="2205038"/>
            <a:ext cx="15811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gradFill/>
          <a:ln w="9525"/>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400" smtClean="0"/>
          </a:p>
          <a:p>
            <a:pPr eaLnBrk="1" hangingPunct="1">
              <a:spcBef>
                <a:spcPct val="0"/>
              </a:spcBef>
              <a:buFontTx/>
              <a:buNone/>
            </a:pPr>
            <a:r>
              <a:rPr lang="en-GB" altLang="en-US" sz="1400" smtClean="0"/>
              <a:t>			</a:t>
            </a:r>
            <a:r>
              <a:rPr lang="en-GB" altLang="en-US" sz="1400" b="1" i="1" smtClean="0">
                <a:solidFill>
                  <a:schemeClr val="bg1"/>
                </a:solidFill>
                <a:latin typeface="Verdana" pitchFamily="34" charset="0"/>
              </a:rPr>
              <a:t>Department of Applied Social Science</a:t>
            </a:r>
          </a:p>
        </p:txBody>
      </p:sp>
      <p:sp>
        <p:nvSpPr>
          <p:cNvPr id="8195" name="Rectangle 2"/>
          <p:cNvSpPr>
            <a:spLocks noGrp="1" noChangeArrowheads="1"/>
          </p:cNvSpPr>
          <p:nvPr>
            <p:ph type="ctrTitle"/>
          </p:nvPr>
        </p:nvSpPr>
        <p:spPr/>
        <p:txBody>
          <a:bodyPr/>
          <a:lstStyle/>
          <a:p>
            <a:pPr eaLnBrk="1" hangingPunct="1"/>
            <a:r>
              <a:rPr lang="en-US" altLang="en-US" smtClean="0"/>
              <a:t>7</a:t>
            </a:r>
          </a:p>
        </p:txBody>
      </p:sp>
      <p:sp>
        <p:nvSpPr>
          <p:cNvPr id="8196" name="Rectangle 3"/>
          <p:cNvSpPr>
            <a:spLocks noGrp="1" noChangeArrowheads="1"/>
          </p:cNvSpPr>
          <p:nvPr>
            <p:ph type="subTitle" idx="1"/>
          </p:nvPr>
        </p:nvSpPr>
        <p:spPr>
          <a:xfrm>
            <a:off x="684213" y="0"/>
            <a:ext cx="8459787" cy="6165850"/>
          </a:xfrm>
        </p:spPr>
        <p:txBody>
          <a:bodyPr/>
          <a:lstStyle/>
          <a:p>
            <a:pPr algn="l" eaLnBrk="1" hangingPunct="1">
              <a:lnSpc>
                <a:spcPct val="80000"/>
              </a:lnSpc>
              <a:spcBef>
                <a:spcPct val="30000"/>
              </a:spcBef>
            </a:pPr>
            <a:r>
              <a:rPr lang="en-GB" altLang="en-US" sz="1400" b="1" dirty="0" smtClean="0"/>
              <a:t>		    </a:t>
            </a:r>
          </a:p>
          <a:p>
            <a:pPr algn="l" eaLnBrk="1" hangingPunct="1">
              <a:lnSpc>
                <a:spcPct val="50000"/>
              </a:lnSpc>
              <a:spcBef>
                <a:spcPct val="30000"/>
              </a:spcBef>
            </a:pPr>
            <a:r>
              <a:rPr lang="en-GB" altLang="en-US" b="1" dirty="0" smtClean="0"/>
              <a:t>		</a:t>
            </a:r>
            <a:r>
              <a:rPr lang="en-GB" altLang="en-US" sz="4400" b="1" dirty="0"/>
              <a:t>M</a:t>
            </a:r>
            <a:r>
              <a:rPr lang="en-GB" altLang="en-US" sz="4400" b="1" dirty="0" smtClean="0"/>
              <a:t>ealtimes</a:t>
            </a:r>
          </a:p>
          <a:p>
            <a:pPr algn="l" eaLnBrk="1" hangingPunct="1">
              <a:lnSpc>
                <a:spcPct val="50000"/>
              </a:lnSpc>
              <a:spcBef>
                <a:spcPct val="30000"/>
              </a:spcBef>
            </a:pPr>
            <a:endParaRPr lang="en-GB" altLang="en-US" sz="1400" b="1" dirty="0" smtClean="0"/>
          </a:p>
          <a:p>
            <a:pPr algn="l" eaLnBrk="1" hangingPunct="1">
              <a:lnSpc>
                <a:spcPct val="80000"/>
              </a:lnSpc>
              <a:spcBef>
                <a:spcPct val="60000"/>
              </a:spcBef>
              <a:buFontTx/>
              <a:buBlip>
                <a:blip r:embed="rId3"/>
              </a:buBlip>
            </a:pPr>
            <a:r>
              <a:rPr lang="en-GB" altLang="en-US" sz="2800" dirty="0" smtClean="0"/>
              <a:t>  </a:t>
            </a:r>
            <a:r>
              <a:rPr lang="en-GB" sz="2800" b="1" kern="1200" dirty="0">
                <a:latin typeface="Arial" charset="0"/>
              </a:rPr>
              <a:t>children’s welfare rights </a:t>
            </a:r>
            <a:endParaRPr lang="en-GB" altLang="en-US" sz="2800" b="1" dirty="0" smtClean="0">
              <a:solidFill>
                <a:schemeClr val="accent2"/>
              </a:solidFill>
            </a:endParaRPr>
          </a:p>
        </p:txBody>
      </p:sp>
      <p:pic>
        <p:nvPicPr>
          <p:cNvPr id="8197" name="Picture 5" descr="IMG_05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60350"/>
            <a:ext cx="2592387"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2" name="Text Box 6"/>
          <p:cNvSpPr txBox="1">
            <a:spLocks noChangeArrowheads="1"/>
          </p:cNvSpPr>
          <p:nvPr/>
        </p:nvSpPr>
        <p:spPr bwMode="auto">
          <a:xfrm>
            <a:off x="1042988" y="4852561"/>
            <a:ext cx="6842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sz="2400" i="1" dirty="0" smtClean="0"/>
              <a:t>Ethos = needs</a:t>
            </a:r>
            <a:r>
              <a:rPr lang="en-GB" sz="2400" i="1" dirty="0"/>
              <a:t>, responsibilities and control rather than autonomy, choice and </a:t>
            </a:r>
            <a:r>
              <a:rPr lang="en-GB" sz="2400" i="1" dirty="0" smtClean="0"/>
              <a:t>self-determination</a:t>
            </a:r>
            <a:endParaRPr lang="en-GB" altLang="en-US" sz="2400" i="1" dirty="0"/>
          </a:p>
        </p:txBody>
      </p:sp>
      <p:sp>
        <p:nvSpPr>
          <p:cNvPr id="188423" name="Text Box 7"/>
          <p:cNvSpPr txBox="1">
            <a:spLocks noChangeArrowheads="1"/>
          </p:cNvSpPr>
          <p:nvPr/>
        </p:nvSpPr>
        <p:spPr bwMode="auto">
          <a:xfrm>
            <a:off x="827088" y="1988344"/>
            <a:ext cx="720129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400" dirty="0" smtClean="0"/>
              <a:t>Compulsory to sit at the table</a:t>
            </a:r>
          </a:p>
          <a:p>
            <a:pPr eaLnBrk="1" hangingPunct="1">
              <a:spcBef>
                <a:spcPct val="0"/>
              </a:spcBef>
              <a:buFontTx/>
              <a:buNone/>
            </a:pPr>
            <a:endParaRPr lang="en-GB" altLang="en-US" sz="2400" dirty="0"/>
          </a:p>
          <a:p>
            <a:pPr marL="342900" indent="-342900" eaLnBrk="1" hangingPunct="1">
              <a:spcBef>
                <a:spcPct val="0"/>
              </a:spcBef>
              <a:buFontTx/>
              <a:buChar char="-"/>
            </a:pPr>
            <a:r>
              <a:rPr lang="en-GB" altLang="en-US" sz="2400" dirty="0" smtClean="0"/>
              <a:t>Teaching manners and behaviour</a:t>
            </a:r>
          </a:p>
          <a:p>
            <a:pPr marL="342900" indent="-342900" eaLnBrk="1" hangingPunct="1">
              <a:spcBef>
                <a:spcPct val="0"/>
              </a:spcBef>
              <a:buFontTx/>
              <a:buChar char="-"/>
            </a:pPr>
            <a:r>
              <a:rPr lang="en-GB" altLang="en-US" sz="2400" dirty="0" smtClean="0"/>
              <a:t>Controlled portion sizes</a:t>
            </a:r>
          </a:p>
          <a:p>
            <a:pPr marL="342900" indent="-342900" eaLnBrk="1" hangingPunct="1">
              <a:spcBef>
                <a:spcPct val="0"/>
              </a:spcBef>
              <a:buFontTx/>
              <a:buChar char="-"/>
            </a:pPr>
            <a:endParaRPr lang="en-GB" altLang="en-US" sz="2400" dirty="0"/>
          </a:p>
          <a:p>
            <a:pPr eaLnBrk="1" hangingPunct="1">
              <a:spcBef>
                <a:spcPct val="0"/>
              </a:spcBef>
              <a:buNone/>
            </a:pPr>
            <a:r>
              <a:rPr lang="en-GB" sz="2400" dirty="0" smtClean="0"/>
              <a:t>= adults</a:t>
            </a:r>
            <a:r>
              <a:rPr lang="en-GB" sz="2400" dirty="0"/>
              <a:t>’ perceived best interests of ‘the child’ </a:t>
            </a:r>
            <a:endParaRPr lang="en-GB"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8423">
                                            <p:txEl>
                                              <p:pRg st="0" end="0"/>
                                            </p:txEl>
                                          </p:spTgt>
                                        </p:tgtEl>
                                        <p:attrNameLst>
                                          <p:attrName>style.visibility</p:attrName>
                                        </p:attrNameLst>
                                      </p:cBhvr>
                                      <p:to>
                                        <p:strVal val="visible"/>
                                      </p:to>
                                    </p:set>
                                    <p:animEffect transition="in" filter="dissolve">
                                      <p:cBhvr>
                                        <p:cTn id="7" dur="500"/>
                                        <p:tgtEl>
                                          <p:spTgt spid="18842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88423">
                                            <p:txEl>
                                              <p:pRg st="2" end="2"/>
                                            </p:txEl>
                                          </p:spTgt>
                                        </p:tgtEl>
                                        <p:attrNameLst>
                                          <p:attrName>style.visibility</p:attrName>
                                        </p:attrNameLst>
                                      </p:cBhvr>
                                      <p:to>
                                        <p:strVal val="visible"/>
                                      </p:to>
                                    </p:set>
                                    <p:animEffect transition="in" filter="dissolve">
                                      <p:cBhvr>
                                        <p:cTn id="10" dur="500"/>
                                        <p:tgtEl>
                                          <p:spTgt spid="18842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88423">
                                            <p:txEl>
                                              <p:pRg st="3" end="3"/>
                                            </p:txEl>
                                          </p:spTgt>
                                        </p:tgtEl>
                                        <p:attrNameLst>
                                          <p:attrName>style.visibility</p:attrName>
                                        </p:attrNameLst>
                                      </p:cBhvr>
                                      <p:to>
                                        <p:strVal val="visible"/>
                                      </p:to>
                                    </p:set>
                                    <p:animEffect transition="in" filter="dissolve">
                                      <p:cBhvr>
                                        <p:cTn id="13" dur="500"/>
                                        <p:tgtEl>
                                          <p:spTgt spid="18842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88423">
                                            <p:txEl>
                                              <p:pRg st="5" end="5"/>
                                            </p:txEl>
                                          </p:spTgt>
                                        </p:tgtEl>
                                        <p:attrNameLst>
                                          <p:attrName>style.visibility</p:attrName>
                                        </p:attrNameLst>
                                      </p:cBhvr>
                                      <p:to>
                                        <p:strVal val="visible"/>
                                      </p:to>
                                    </p:set>
                                    <p:animEffect transition="in" filter="dissolve">
                                      <p:cBhvr>
                                        <p:cTn id="18" dur="500"/>
                                        <p:tgtEl>
                                          <p:spTgt spid="188423">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88422">
                                            <p:txEl>
                                              <p:pRg st="0" end="0"/>
                                            </p:txEl>
                                          </p:spTgt>
                                        </p:tgtEl>
                                        <p:attrNameLst>
                                          <p:attrName>style.visibility</p:attrName>
                                        </p:attrNameLst>
                                      </p:cBhvr>
                                      <p:to>
                                        <p:strVal val="visible"/>
                                      </p:to>
                                    </p:set>
                                    <p:animEffect transition="in" filter="dissolve">
                                      <p:cBhvr>
                                        <p:cTn id="23" dur="500"/>
                                        <p:tgtEl>
                                          <p:spTgt spid="1884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gradFill/>
          <a:ln w="9525"/>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400" dirty="0" smtClean="0"/>
          </a:p>
          <a:p>
            <a:pPr eaLnBrk="1" hangingPunct="1">
              <a:spcBef>
                <a:spcPct val="0"/>
              </a:spcBef>
              <a:buFontTx/>
              <a:buNone/>
            </a:pPr>
            <a:r>
              <a:rPr lang="en-GB" altLang="en-US" sz="1400" dirty="0" smtClean="0"/>
              <a:t>			</a:t>
            </a:r>
            <a:endParaRPr lang="en-GB" altLang="en-US" sz="1400" b="1" i="1" dirty="0" smtClean="0">
              <a:solidFill>
                <a:schemeClr val="bg1"/>
              </a:solidFill>
              <a:latin typeface="Verdana" pitchFamily="34" charset="0"/>
            </a:endParaRPr>
          </a:p>
        </p:txBody>
      </p:sp>
      <p:sp>
        <p:nvSpPr>
          <p:cNvPr id="11267" name="Rectangle 2"/>
          <p:cNvSpPr>
            <a:spLocks noGrp="1" noChangeArrowheads="1"/>
          </p:cNvSpPr>
          <p:nvPr>
            <p:ph type="title"/>
          </p:nvPr>
        </p:nvSpPr>
        <p:spPr/>
        <p:txBody>
          <a:bodyPr/>
          <a:lstStyle/>
          <a:p>
            <a:pPr eaLnBrk="1" hangingPunct="1"/>
            <a:endParaRPr lang="en-US" altLang="en-US" smtClean="0"/>
          </a:p>
        </p:txBody>
      </p:sp>
      <p:sp>
        <p:nvSpPr>
          <p:cNvPr id="217091" name="Rectangle 3"/>
          <p:cNvSpPr>
            <a:spLocks noGrp="1" noChangeArrowheads="1"/>
          </p:cNvSpPr>
          <p:nvPr>
            <p:ph type="body" idx="1"/>
          </p:nvPr>
        </p:nvSpPr>
        <p:spPr/>
        <p:txBody>
          <a:bodyPr/>
          <a:lstStyle/>
          <a:p>
            <a:pPr algn="ctr" eaLnBrk="1" hangingPunct="1">
              <a:buFontTx/>
              <a:buNone/>
            </a:pPr>
            <a:r>
              <a:rPr lang="en-GB" altLang="en-US" sz="3600" b="1" dirty="0" smtClean="0"/>
              <a:t>Flexible Rules &amp; Mealtimes</a:t>
            </a:r>
          </a:p>
          <a:p>
            <a:pPr eaLnBrk="1" hangingPunct="1">
              <a:buFontTx/>
              <a:buNone/>
            </a:pPr>
            <a:endParaRPr lang="en-GB" altLang="en-US" sz="1200" b="1" dirty="0" smtClean="0"/>
          </a:p>
          <a:p>
            <a:pPr eaLnBrk="1" hangingPunct="1">
              <a:lnSpc>
                <a:spcPct val="110000"/>
              </a:lnSpc>
              <a:spcBef>
                <a:spcPct val="30000"/>
              </a:spcBef>
              <a:buFontTx/>
              <a:buBlip>
                <a:blip r:embed="rId3"/>
              </a:buBlip>
            </a:pPr>
            <a:r>
              <a:rPr lang="en-GB" altLang="en-US" dirty="0" smtClean="0"/>
              <a:t>  Food routines were flexible</a:t>
            </a:r>
          </a:p>
          <a:p>
            <a:pPr marL="0" indent="0" eaLnBrk="1" hangingPunct="1">
              <a:lnSpc>
                <a:spcPct val="110000"/>
              </a:lnSpc>
              <a:spcBef>
                <a:spcPct val="30000"/>
              </a:spcBef>
              <a:buNone/>
            </a:pPr>
            <a:r>
              <a:rPr lang="en-GB" altLang="en-US" dirty="0" smtClean="0"/>
              <a:t>-   Attendance at the table was encouraged</a:t>
            </a:r>
          </a:p>
          <a:p>
            <a:pPr eaLnBrk="1" hangingPunct="1">
              <a:lnSpc>
                <a:spcPct val="110000"/>
              </a:lnSpc>
              <a:spcBef>
                <a:spcPct val="60000"/>
              </a:spcBef>
              <a:buFontTx/>
              <a:buChar char="-"/>
            </a:pPr>
            <a:r>
              <a:rPr lang="en-GB" altLang="en-US" dirty="0" smtClean="0"/>
              <a:t>Not compulsory to wash hands or do chores</a:t>
            </a:r>
            <a:endParaRPr lang="en-GB" altLang="en-US" dirty="0"/>
          </a:p>
        </p:txBody>
      </p:sp>
      <p:pic>
        <p:nvPicPr>
          <p:cNvPr id="11269" name="Picture 5" descr="IMG_07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284984"/>
            <a:ext cx="4211637"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091">
                                            <p:txEl>
                                              <p:pRg st="3" end="3"/>
                                            </p:txEl>
                                          </p:spTgt>
                                        </p:tgtEl>
                                        <p:attrNameLst>
                                          <p:attrName>style.visibility</p:attrName>
                                        </p:attrNameLst>
                                      </p:cBhvr>
                                      <p:to>
                                        <p:strVal val="visible"/>
                                      </p:to>
                                    </p:set>
                                    <p:animEffect transition="in" filter="fade">
                                      <p:cBhvr>
                                        <p:cTn id="7" dur="500"/>
                                        <p:tgtEl>
                                          <p:spTgt spid="21709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7091">
                                            <p:txEl>
                                              <p:pRg st="4" end="4"/>
                                            </p:txEl>
                                          </p:spTgt>
                                        </p:tgtEl>
                                        <p:attrNameLst>
                                          <p:attrName>style.visibility</p:attrName>
                                        </p:attrNameLst>
                                      </p:cBhvr>
                                      <p:to>
                                        <p:strVal val="visible"/>
                                      </p:to>
                                    </p:set>
                                    <p:animEffect transition="in" filter="fade">
                                      <p:cBhvr>
                                        <p:cTn id="10" dur="500"/>
                                        <p:tgtEl>
                                          <p:spTgt spid="217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gradFill/>
          <a:ln w="9525"/>
          <a:extLs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400" smtClean="0"/>
          </a:p>
          <a:p>
            <a:pPr eaLnBrk="1" hangingPunct="1">
              <a:spcBef>
                <a:spcPct val="0"/>
              </a:spcBef>
              <a:buFontTx/>
              <a:buNone/>
            </a:pPr>
            <a:r>
              <a:rPr lang="en-GB" altLang="en-US" sz="1400" smtClean="0"/>
              <a:t>			</a:t>
            </a:r>
            <a:r>
              <a:rPr lang="en-GB" altLang="en-US" sz="1400" b="1" i="1" smtClean="0">
                <a:solidFill>
                  <a:schemeClr val="bg1"/>
                </a:solidFill>
                <a:latin typeface="Verdana" pitchFamily="34" charset="0"/>
              </a:rPr>
              <a:t>Department of Applied Social Science</a:t>
            </a:r>
          </a:p>
        </p:txBody>
      </p:sp>
      <p:sp>
        <p:nvSpPr>
          <p:cNvPr id="12291" name="Rectangle 2"/>
          <p:cNvSpPr>
            <a:spLocks noGrp="1" noChangeArrowheads="1"/>
          </p:cNvSpPr>
          <p:nvPr>
            <p:ph type="title"/>
          </p:nvPr>
        </p:nvSpPr>
        <p:spPr/>
        <p:txBody>
          <a:bodyPr/>
          <a:lstStyle/>
          <a:p>
            <a:pPr eaLnBrk="1" hangingPunct="1"/>
            <a:endParaRPr lang="en-US" altLang="en-US" smtClean="0"/>
          </a:p>
        </p:txBody>
      </p:sp>
      <p:sp>
        <p:nvSpPr>
          <p:cNvPr id="215043" name="Rectangle 3"/>
          <p:cNvSpPr>
            <a:spLocks noGrp="1" noChangeArrowheads="1"/>
          </p:cNvSpPr>
          <p:nvPr>
            <p:ph type="body" idx="1"/>
          </p:nvPr>
        </p:nvSpPr>
        <p:spPr/>
        <p:txBody>
          <a:bodyPr/>
          <a:lstStyle/>
          <a:p>
            <a:pPr algn="ctr" eaLnBrk="1" hangingPunct="1">
              <a:buFontTx/>
              <a:buNone/>
            </a:pPr>
            <a:r>
              <a:rPr lang="en-GB" altLang="en-US" sz="3600" b="1" dirty="0" smtClean="0"/>
              <a:t>Open access to the kitchen</a:t>
            </a:r>
          </a:p>
          <a:p>
            <a:pPr algn="ctr" eaLnBrk="1" hangingPunct="1">
              <a:buFontTx/>
              <a:buNone/>
            </a:pPr>
            <a:endParaRPr lang="en-GB" altLang="en-US" sz="1000" b="1" dirty="0" smtClean="0"/>
          </a:p>
          <a:p>
            <a:pPr marL="0" indent="0" eaLnBrk="1" hangingPunct="1">
              <a:spcBef>
                <a:spcPct val="60000"/>
              </a:spcBef>
              <a:buNone/>
            </a:pPr>
            <a:r>
              <a:rPr lang="en-GB" i="1" kern="1200" dirty="0" smtClean="0">
                <a:solidFill>
                  <a:schemeClr val="tx1"/>
                </a:solidFill>
                <a:effectLst/>
                <a:latin typeface="Arial" charset="0"/>
                <a:ea typeface="+mn-ea"/>
                <a:cs typeface="+mn-cs"/>
              </a:rPr>
              <a:t>I think the positive side about having an open kitchen is [that they] can have that access without bringing too much attention to themselves and being the focus. They’ve got … privacy to say ‘well I'm </a:t>
            </a:r>
            <a:r>
              <a:rPr lang="en-GB" i="1" kern="1200" dirty="0" err="1" smtClean="0">
                <a:solidFill>
                  <a:schemeClr val="tx1"/>
                </a:solidFill>
                <a:effectLst/>
                <a:latin typeface="Arial" charset="0"/>
                <a:ea typeface="+mn-ea"/>
                <a:cs typeface="+mn-cs"/>
              </a:rPr>
              <a:t>gonna</a:t>
            </a:r>
            <a:r>
              <a:rPr lang="en-GB" i="1" kern="1200" dirty="0" smtClean="0">
                <a:solidFill>
                  <a:schemeClr val="tx1"/>
                </a:solidFill>
                <a:effectLst/>
                <a:latin typeface="Arial" charset="0"/>
                <a:ea typeface="+mn-ea"/>
                <a:cs typeface="+mn-cs"/>
              </a:rPr>
              <a:t> make a sandwich’. </a:t>
            </a:r>
            <a:r>
              <a:rPr lang="en-GB" kern="1200" dirty="0" smtClean="0">
                <a:solidFill>
                  <a:schemeClr val="tx1"/>
                </a:solidFill>
                <a:effectLst/>
                <a:latin typeface="Arial" charset="0"/>
                <a:ea typeface="+mn-ea"/>
                <a:cs typeface="+mn-cs"/>
              </a:rPr>
              <a:t>(Beth, Care Worker)</a:t>
            </a:r>
          </a:p>
          <a:p>
            <a:pPr marL="0" indent="0" eaLnBrk="1" hangingPunct="1">
              <a:spcBef>
                <a:spcPts val="3600"/>
              </a:spcBef>
              <a:buNone/>
            </a:pPr>
            <a:r>
              <a:rPr lang="en-GB" kern="1200" dirty="0" smtClean="0">
                <a:solidFill>
                  <a:schemeClr val="tx1"/>
                </a:solidFill>
                <a:effectLst/>
                <a:latin typeface="Arial" charset="0"/>
                <a:ea typeface="+mn-ea"/>
                <a:cs typeface="+mn-cs"/>
              </a:rPr>
              <a:t>= emotional needs; rights to privacy and autonomy, cf. concerns over health and safety</a:t>
            </a:r>
            <a:endParaRPr lang="en-GB" altLang="en-US" kern="1200" dirty="0">
              <a:latin typeface="Arial" charset="0"/>
            </a:endParaRPr>
          </a:p>
          <a:p>
            <a:pPr marL="0" indent="0" eaLnBrk="1" hangingPunct="1">
              <a:spcBef>
                <a:spcPct val="60000"/>
              </a:spcBef>
              <a:buNone/>
            </a:pPr>
            <a:endParaRPr lang="en-GB" altLang="en-US" dirty="0" smtClean="0"/>
          </a:p>
          <a:p>
            <a:pPr marL="0" indent="0" eaLnBrk="1" hangingPunct="1">
              <a:spcBef>
                <a:spcPct val="60000"/>
              </a:spcBef>
              <a:buNone/>
            </a:pPr>
            <a:endParaRPr lang="en-GB"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43">
                                            <p:txEl>
                                              <p:pRg st="3" end="3"/>
                                            </p:txEl>
                                          </p:spTgt>
                                        </p:tgtEl>
                                        <p:attrNameLst>
                                          <p:attrName>style.visibility</p:attrName>
                                        </p:attrNameLst>
                                      </p:cBhvr>
                                      <p:to>
                                        <p:strVal val="visible"/>
                                      </p:to>
                                    </p:set>
                                    <p:animEffect transition="in" filter="fade">
                                      <p:cBhvr>
                                        <p:cTn id="7" dur="500"/>
                                        <p:tgtEl>
                                          <p:spTgt spid="215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4625</TotalTime>
  <Words>3248</Words>
  <Application>Microsoft Office PowerPoint</Application>
  <PresentationFormat>On-screen Show (4:3)</PresentationFormat>
  <Paragraphs>290</Paragraphs>
  <Slides>22</Slides>
  <Notes>22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26" baseType="lpstr">
      <vt:lpstr>Default Design</vt:lpstr>
      <vt:lpstr>2_Default Design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7</vt:lpstr>
      <vt:lpstr>PowerPoint Presentation</vt:lpstr>
      <vt:lpstr>PowerPoint Presentation</vt:lpstr>
      <vt:lpstr>PowerPoint Presentation</vt:lpstr>
      <vt:lpstr>PowerPoint Presentation</vt:lpstr>
      <vt:lpstr>PowerPoint Presentation</vt:lpstr>
      <vt:lpstr>The Process -  in Partnership</vt:lpstr>
      <vt:lpstr>The Resources: Interactive Introduction</vt:lpstr>
      <vt:lpstr>The Resources: Reflective Workshop</vt:lpstr>
      <vt:lpstr>The Resources: Reflective Tool</vt:lpstr>
      <vt:lpstr>The Resources: Peer Support Guidance</vt:lpstr>
      <vt:lpstr>Using the Resources</vt:lpstr>
      <vt:lpstr>Food for Thought and Intersectionality</vt:lpstr>
      <vt:lpstr>Questions for discussion</vt:lpstr>
      <vt:lpstr>c</vt:lpstr>
      <vt:lpstr>PowerPoint Presentation</vt:lpstr>
    </vt:vector>
  </TitlesOfParts>
  <Company>University of Stirling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ncd1</dc:creator>
  <cp:lastModifiedBy>Samantha Punch</cp:lastModifiedBy>
  <cp:revision>66</cp:revision>
  <cp:lastPrinted>2014-10-01T19:22:31Z</cp:lastPrinted>
  <dcterms:created xsi:type="dcterms:W3CDTF">2009-02-20T11:09:49Z</dcterms:created>
  <dcterms:modified xsi:type="dcterms:W3CDTF">2014-10-07T10:01:44Z</dcterms:modified>
</cp:coreProperties>
</file>